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586" r:id="rId2"/>
    <p:sldId id="779" r:id="rId3"/>
    <p:sldId id="735" r:id="rId4"/>
    <p:sldId id="736" r:id="rId5"/>
    <p:sldId id="737" r:id="rId6"/>
    <p:sldId id="738" r:id="rId7"/>
    <p:sldId id="739" r:id="rId8"/>
    <p:sldId id="740" r:id="rId9"/>
    <p:sldId id="741" r:id="rId10"/>
    <p:sldId id="742" r:id="rId11"/>
    <p:sldId id="743" r:id="rId12"/>
    <p:sldId id="744" r:id="rId13"/>
    <p:sldId id="745" r:id="rId14"/>
    <p:sldId id="746" r:id="rId15"/>
    <p:sldId id="747" r:id="rId16"/>
    <p:sldId id="748" r:id="rId17"/>
    <p:sldId id="749" r:id="rId18"/>
    <p:sldId id="750" r:id="rId19"/>
    <p:sldId id="751" r:id="rId20"/>
    <p:sldId id="752" r:id="rId21"/>
    <p:sldId id="753" r:id="rId22"/>
    <p:sldId id="754" r:id="rId23"/>
    <p:sldId id="755" r:id="rId24"/>
    <p:sldId id="756" r:id="rId25"/>
    <p:sldId id="757" r:id="rId26"/>
    <p:sldId id="758" r:id="rId27"/>
    <p:sldId id="759" r:id="rId28"/>
    <p:sldId id="760" r:id="rId29"/>
    <p:sldId id="761" r:id="rId30"/>
    <p:sldId id="762" r:id="rId31"/>
    <p:sldId id="763" r:id="rId32"/>
    <p:sldId id="780" r:id="rId33"/>
    <p:sldId id="781" r:id="rId34"/>
    <p:sldId id="782" r:id="rId35"/>
    <p:sldId id="764" r:id="rId36"/>
    <p:sldId id="765" r:id="rId37"/>
    <p:sldId id="766" r:id="rId38"/>
    <p:sldId id="767" r:id="rId39"/>
    <p:sldId id="768" r:id="rId40"/>
  </p:sldIdLst>
  <p:sldSz cx="9144000" cy="6858000" type="screen4x3"/>
  <p:notesSz cx="6735763" cy="98663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FF"/>
    <a:srgbClr val="99CC00"/>
    <a:srgbClr val="D60093"/>
    <a:srgbClr val="CC0066"/>
    <a:srgbClr val="FF6600"/>
    <a:srgbClr val="0033CC"/>
    <a:srgbClr val="0099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00" autoAdjust="0"/>
    <p:restoredTop sz="95288" autoAdjust="0"/>
  </p:normalViewPr>
  <p:slideViewPr>
    <p:cSldViewPr>
      <p:cViewPr varScale="1">
        <p:scale>
          <a:sx n="60" d="100"/>
          <a:sy n="60" d="100"/>
        </p:scale>
        <p:origin x="96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286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772" y="2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2446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772" y="9372446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fld id="{C8C0275F-AADA-4F53-85C6-FB79AFA2D8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74799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772" y="2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8188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208" y="4686224"/>
            <a:ext cx="4939350" cy="444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12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2446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772" y="9372446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fld id="{1C498014-E0A7-4E77-9CA4-0242C233B4F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80710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437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5631" cy="647973"/>
          </a:xfrm>
          <a:prstGeom prst="rect">
            <a:avLst/>
          </a:prstGeom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1340768"/>
            <a:ext cx="8424862" cy="4967957"/>
          </a:xfrm>
        </p:spPr>
        <p:txBody>
          <a:bodyPr/>
          <a:lstStyle>
            <a:lvl1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  <a:defRPr/>
            </a:lvl1pPr>
            <a:lvl2pPr marL="7429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  <a:defRPr/>
            </a:lvl2pPr>
            <a:lvl3pPr marL="11430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lvl3pPr>
            <a:lvl4pPr marL="16002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lvl4pPr>
            <a:lvl5pPr marL="20574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8" name="圖片 7" descr="資拓宏宇企業識別(彩色+橫排+全名+繁中+英文)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6459073"/>
            <a:ext cx="504056" cy="288926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6"/>
          <a:stretch/>
        </p:blipFill>
        <p:spPr bwMode="auto">
          <a:xfrm>
            <a:off x="8576065" y="6439207"/>
            <a:ext cx="316415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:\02-專案計畫\D151303_交通部公共運輸整合資訊流通服務平臺建置計畫\00-專案管理\創代科技_logo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458529"/>
            <a:ext cx="289470" cy="2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8150" y="-117475"/>
            <a:ext cx="2105025" cy="6426200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-117475"/>
            <a:ext cx="6167437" cy="64262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82414-BFDF-489E-8B81-337B664A2E6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5" name="圖片 4" descr="資拓宏宇企業識別(彩色+橫排+全名+繁中+英文)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6459073"/>
            <a:ext cx="504056" cy="28892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6"/>
          <a:stretch/>
        </p:blipFill>
        <p:spPr bwMode="auto">
          <a:xfrm>
            <a:off x="8576065" y="6439207"/>
            <a:ext cx="316415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:\02-專案計畫\D151303_交通部公共運輸整合資訊流通服務平臺建置計畫\00-專案管理\創代科技_logo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458529"/>
            <a:ext cx="289470" cy="2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中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プレースホルダ 16"/>
          <p:cNvSpPr>
            <a:spLocks noGrp="1"/>
          </p:cNvSpPr>
          <p:nvPr>
            <p:ph type="title" hasCustomPrompt="1"/>
          </p:nvPr>
        </p:nvSpPr>
        <p:spPr>
          <a:xfrm>
            <a:off x="185051" y="2851765"/>
            <a:ext cx="8774310" cy="433196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sz="2215" b="0" baseline="0">
                <a:latin typeface="+mn-ea"/>
                <a:ea typeface="+mn-ea"/>
              </a:defRPr>
            </a:lvl1pPr>
          </a:lstStyle>
          <a:p>
            <a:r>
              <a:rPr kumimoji="1" lang="en-US" altLang="ja-JP" dirty="0"/>
              <a:t>Theme (</a:t>
            </a:r>
            <a:r>
              <a:rPr kumimoji="1" lang="en-US" altLang="ja-JP" dirty="0" err="1"/>
              <a:t>Hiragino</a:t>
            </a:r>
            <a:r>
              <a:rPr kumimoji="1" lang="en-US" altLang="ja-JP" dirty="0"/>
              <a:t> Sans GB W3, 24pt)</a:t>
            </a:r>
            <a:endParaRPr kumimoji="1" lang="ja-JP" altLang="en-US" dirty="0"/>
          </a:p>
        </p:txBody>
      </p:sp>
      <p:sp>
        <p:nvSpPr>
          <p:cNvPr id="4" name="Line 26"/>
          <p:cNvSpPr>
            <a:spLocks noChangeShapeType="1"/>
          </p:cNvSpPr>
          <p:nvPr userDrawn="1"/>
        </p:nvSpPr>
        <p:spPr bwMode="auto">
          <a:xfrm>
            <a:off x="185051" y="3356990"/>
            <a:ext cx="8774310" cy="0"/>
          </a:xfrm>
          <a:prstGeom prst="line">
            <a:avLst/>
          </a:prstGeom>
          <a:noFill/>
          <a:ln w="3175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sz="1662" b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8" name="テキスト ボックス 13"/>
          <p:cNvSpPr txBox="1"/>
          <p:nvPr userDrawn="1"/>
        </p:nvSpPr>
        <p:spPr>
          <a:xfrm>
            <a:off x="185050" y="6606278"/>
            <a:ext cx="3256977" cy="2058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defRPr/>
            </a:pPr>
            <a:r>
              <a:rPr kumimoji="0" lang="en-US" altLang="zh-TW" sz="738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rPr>
              <a:t>©</a:t>
            </a:r>
            <a:r>
              <a:rPr kumimoji="0" lang="zh-TW" altLang="en-US" sz="738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rPr>
              <a:t>創代科技股份有限公司 </a:t>
            </a:r>
            <a:r>
              <a:rPr kumimoji="0" lang="en-US" altLang="zh-TW" sz="738" baseline="0" dirty="0" err="1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rPr>
              <a:t>Datarget</a:t>
            </a:r>
            <a:r>
              <a:rPr kumimoji="0" lang="en-US" altLang="zh-TW" sz="738" baseline="0" dirty="0">
                <a:solidFill>
                  <a:schemeClr val="tx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cs typeface="Arial" panose="020B0604020202020204" pitchFamily="34" charset="0"/>
              </a:rPr>
              <a:t> Innovation Inc.</a:t>
            </a:r>
            <a:endParaRPr kumimoji="0" lang="en-US" altLang="ja-JP" sz="738" dirty="0">
              <a:solidFill>
                <a:schemeClr val="tx1"/>
              </a:solidFill>
              <a:latin typeface="Hiragino Sans GB W3" panose="020B0300000000000000" pitchFamily="34" charset="-128"/>
              <a:ea typeface="Hiragino Sans GB W3" panose="020B03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9" name="テキスト ボックス 14"/>
          <p:cNvSpPr txBox="1"/>
          <p:nvPr userDrawn="1"/>
        </p:nvSpPr>
        <p:spPr>
          <a:xfrm>
            <a:off x="8651655" y="6606278"/>
            <a:ext cx="332308" cy="20589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fld id="{6DD9FF53-5E75-4890-BA22-699EFFF134BB}" type="slidenum">
              <a:rPr lang="ja-JP" altLang="en-US" sz="738">
                <a:solidFill>
                  <a:schemeClr val="tx1"/>
                </a:solidFill>
                <a:latin typeface="+mn-ea"/>
                <a:ea typeface="+mn-ea"/>
              </a:rPr>
              <a:pPr algn="ctr"/>
              <a:t>‹#›</a:t>
            </a:fld>
            <a:endParaRPr lang="ja-JP" altLang="en-US" sz="738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 hasCustomPrompt="1"/>
          </p:nvPr>
        </p:nvSpPr>
        <p:spPr>
          <a:xfrm>
            <a:off x="185051" y="188550"/>
            <a:ext cx="8773897" cy="360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92" b="0" baseline="0">
                <a:latin typeface="+mn-ea"/>
                <a:ea typeface="+mn-ea"/>
                <a:cs typeface="Times New Roman" pitchFamily="18" charset="0"/>
              </a:defRPr>
            </a:lvl1pPr>
          </a:lstStyle>
          <a:p>
            <a:r>
              <a:rPr kumimoji="1" lang="en-US" altLang="zh-TW" dirty="0"/>
              <a:t>X. </a:t>
            </a:r>
            <a:r>
              <a:rPr kumimoji="1" lang="en-US" altLang="ja-JP" dirty="0"/>
              <a:t>Theme (</a:t>
            </a:r>
            <a:r>
              <a:rPr kumimoji="1" lang="en-US" altLang="ja-JP" dirty="0" err="1"/>
              <a:t>Hiragino</a:t>
            </a:r>
            <a:r>
              <a:rPr kumimoji="1" lang="en-US" altLang="ja-JP" dirty="0"/>
              <a:t> Sans GB W3, 14pt)</a:t>
            </a:r>
            <a:endParaRPr kumimoji="1" lang="ja-JP" altLang="en-US" dirty="0"/>
          </a:p>
        </p:txBody>
      </p:sp>
      <p:sp>
        <p:nvSpPr>
          <p:cNvPr id="21" name="テキスト プレースホルダ 20"/>
          <p:cNvSpPr>
            <a:spLocks noGrp="1"/>
          </p:cNvSpPr>
          <p:nvPr>
            <p:ph type="body" sz="quarter" idx="14" hasCustomPrompt="1"/>
          </p:nvPr>
        </p:nvSpPr>
        <p:spPr>
          <a:xfrm>
            <a:off x="184639" y="1556740"/>
            <a:ext cx="8774723" cy="1296196"/>
          </a:xfrm>
          <a:prstGeom prst="rect">
            <a:avLst/>
          </a:prstGeom>
        </p:spPr>
        <p:txBody>
          <a:bodyPr/>
          <a:lstStyle>
            <a:lvl1pPr>
              <a:defRPr sz="1477"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itchFamily="18" charset="0"/>
              </a:defRPr>
            </a:lvl1pPr>
            <a:lvl2pPr>
              <a:defRPr sz="1477" baseline="0">
                <a:latin typeface="Hiragino Sans GB W3" panose="020B0300000000000000" pitchFamily="34" charset="-128"/>
                <a:ea typeface="Hiragino Sans GB W3" panose="020B0300000000000000" pitchFamily="34" charset="-128"/>
                <a:cs typeface="Times New Roman" pitchFamily="18" charset="0"/>
              </a:defRPr>
            </a:lvl2pPr>
            <a:lvl3pPr>
              <a:defRPr sz="1292" baseline="0">
                <a:latin typeface="微軟正黑體" pitchFamily="34" charset="-120"/>
                <a:ea typeface="微軟正黑體" pitchFamily="34" charset="-120"/>
                <a:cs typeface="Times New Roman" pitchFamily="18" charset="0"/>
              </a:defRPr>
            </a:lvl3pPr>
            <a:lvl4pPr>
              <a:defRPr sz="1108" baseline="0">
                <a:latin typeface="微軟正黑體" pitchFamily="34" charset="-120"/>
                <a:ea typeface="微軟正黑體" pitchFamily="34" charset="-120"/>
                <a:cs typeface="Times New Roman" pitchFamily="18" charset="0"/>
              </a:defRPr>
            </a:lvl4pPr>
            <a:lvl5pPr>
              <a:defRPr sz="1108" baseline="0">
                <a:latin typeface="微軟正黑體" pitchFamily="34" charset="-120"/>
                <a:ea typeface="微軟正黑體" pitchFamily="34" charset="-120"/>
                <a:cs typeface="Times New Roman" pitchFamily="18" charset="0"/>
              </a:defRPr>
            </a:lvl5pPr>
          </a:lstStyle>
          <a:p>
            <a:pPr lvl="0"/>
            <a:r>
              <a:rPr kumimoji="1" lang="en-US" altLang="zh-TW" dirty="0"/>
              <a:t>Point Level 1 (</a:t>
            </a:r>
            <a:r>
              <a:rPr kumimoji="1" lang="en-US" altLang="zh-TW" dirty="0" err="1"/>
              <a:t>Hiragino</a:t>
            </a:r>
            <a:r>
              <a:rPr kumimoji="1" lang="en-US" altLang="zh-TW" dirty="0"/>
              <a:t> Sans GB W3, 16pt)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Point Level 2 (</a:t>
            </a:r>
            <a:r>
              <a:rPr kumimoji="1" lang="en-US" altLang="ja-JP" dirty="0" err="1"/>
              <a:t>Hiragino</a:t>
            </a:r>
            <a:r>
              <a:rPr kumimoji="1" lang="en-US" altLang="ja-JP" dirty="0"/>
              <a:t> Sans GB W3, 16pt)</a:t>
            </a:r>
            <a:endParaRPr kumimoji="1" lang="ja-JP" altLang="en-US" dirty="0"/>
          </a:p>
        </p:txBody>
      </p:sp>
      <p:sp>
        <p:nvSpPr>
          <p:cNvPr id="5" name="Line 26"/>
          <p:cNvSpPr>
            <a:spLocks noChangeShapeType="1"/>
          </p:cNvSpPr>
          <p:nvPr userDrawn="1"/>
        </p:nvSpPr>
        <p:spPr bwMode="auto">
          <a:xfrm>
            <a:off x="185051" y="1340688"/>
            <a:ext cx="8774310" cy="0"/>
          </a:xfrm>
          <a:prstGeom prst="line">
            <a:avLst/>
          </a:prstGeom>
          <a:noFill/>
          <a:ln w="3175">
            <a:solidFill>
              <a:schemeClr val="bg2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 sz="1662" b="0" dirty="0">
              <a:solidFill>
                <a:prstClr val="black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84639" y="549275"/>
            <a:ext cx="8774723" cy="719138"/>
          </a:xfrm>
          <a:prstGeom prst="rect">
            <a:avLst/>
          </a:prstGeom>
        </p:spPr>
        <p:txBody>
          <a:bodyPr anchor="b" anchorCtr="0"/>
          <a:lstStyle>
            <a:lvl1pPr marL="0" indent="0">
              <a:spcBef>
                <a:spcPts val="0"/>
              </a:spcBef>
              <a:buNone/>
              <a:defRPr sz="1846" b="0" baseline="0">
                <a:latin typeface="+mn-ea"/>
                <a:ea typeface="+mn-ea"/>
                <a:cs typeface="Times New Roman" pitchFamily="18" charset="0"/>
              </a:defRPr>
            </a:lvl1pPr>
            <a:lvl2pPr marL="348770" indent="0">
              <a:spcBef>
                <a:spcPts val="0"/>
              </a:spcBef>
              <a:buNone/>
              <a:defRPr sz="1846" b="1">
                <a:latin typeface="微軟正黑體" pitchFamily="34" charset="-120"/>
                <a:ea typeface="微軟正黑體" pitchFamily="34" charset="-120"/>
                <a:cs typeface="Times New Roman" pitchFamily="18" charset="0"/>
              </a:defRPr>
            </a:lvl2pPr>
            <a:lvl3pPr marL="697541" indent="0">
              <a:spcBef>
                <a:spcPts val="0"/>
              </a:spcBef>
              <a:buNone/>
              <a:defRPr sz="1846"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3pPr>
            <a:lvl4pPr marL="1055103" indent="0">
              <a:spcBef>
                <a:spcPts val="0"/>
              </a:spcBef>
              <a:buNone/>
              <a:defRPr sz="1846"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4pPr>
            <a:lvl5pPr marL="1408269" indent="0">
              <a:spcBef>
                <a:spcPts val="0"/>
              </a:spcBef>
              <a:buNone/>
              <a:defRPr sz="1846">
                <a:latin typeface="HGP創英角ｺﾞｼｯｸUB" panose="020B0900000000000000" pitchFamily="50" charset="-128"/>
                <a:ea typeface="HGP創英角ｺﾞｼｯｸUB" panose="020B0900000000000000" pitchFamily="50" charset="-128"/>
              </a:defRPr>
            </a:lvl5pPr>
          </a:lstStyle>
          <a:p>
            <a:pPr lvl="0"/>
            <a:r>
              <a:rPr kumimoji="1" lang="en-US" altLang="ja-JP" dirty="0"/>
              <a:t>Message (</a:t>
            </a:r>
            <a:r>
              <a:rPr kumimoji="1" lang="en-US" altLang="ja-JP" dirty="0" err="1"/>
              <a:t>Hiragino</a:t>
            </a:r>
            <a:r>
              <a:rPr kumimoji="1" lang="en-US" altLang="ja-JP" dirty="0"/>
              <a:t> Sans GB W3, 20pt)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132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242088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789041"/>
            <a:ext cx="7772400" cy="109149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FDCB8-9C6F-4F18-B4CC-64F53A2E199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9" name="圖片 8" descr="資拓宏宇企業識別(彩色+橫排+全名+繁中+英文)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6459073"/>
            <a:ext cx="504056" cy="288926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6"/>
          <a:stretch/>
        </p:blipFill>
        <p:spPr bwMode="auto">
          <a:xfrm>
            <a:off x="8576065" y="6439207"/>
            <a:ext cx="316415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H:\02-專案計畫\D151303_交通部公共運輸整合資訊流通服務平臺建置計畫\00-專案管理\創代科技_logo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458529"/>
            <a:ext cx="289470" cy="2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283968" y="6366814"/>
            <a:ext cx="573087" cy="457200"/>
          </a:xfrm>
        </p:spPr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3" name="圖片 2" descr="資拓宏宇企業識別(彩色+橫排+全名+繁中+英文)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6459073"/>
            <a:ext cx="504056" cy="2889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6"/>
          <a:stretch/>
        </p:blipFill>
        <p:spPr bwMode="auto">
          <a:xfrm>
            <a:off x="8576065" y="6439207"/>
            <a:ext cx="316415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:\02-專案計畫\D151303_交通部公共運輸整合資訊流通服務平臺建置計畫\00-專案管理\創代科技_logo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458529"/>
            <a:ext cx="289470" cy="2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48779"/>
            <a:ext cx="8425631" cy="64797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908050"/>
            <a:ext cx="413543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56150" y="908050"/>
            <a:ext cx="413702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A5E8F-416D-4149-A9E5-713CA05C964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6" name="圖片 5" descr="資拓宏宇企業識別(彩色+橫排+全名+繁中+英文)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6459073"/>
            <a:ext cx="504056" cy="288926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6"/>
          <a:stretch/>
        </p:blipFill>
        <p:spPr bwMode="auto">
          <a:xfrm>
            <a:off x="8576065" y="6439207"/>
            <a:ext cx="316415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:\02-專案計畫\D151303_交通部公共運輸整合資訊流通服務平臺建置計畫\00-專案管理\創代科技_logo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458529"/>
            <a:ext cx="289470" cy="2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73376-B690-48DA-A6CC-B9C1536E4A9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8" name="圖片 7" descr="資拓宏宇企業識別(彩色+橫排+全名+繁中+英文)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6459073"/>
            <a:ext cx="504056" cy="288926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6"/>
          <a:stretch/>
        </p:blipFill>
        <p:spPr bwMode="auto">
          <a:xfrm>
            <a:off x="8576065" y="6439207"/>
            <a:ext cx="316415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H:\02-專案計畫\D151303_交通部公共運輸整合資訊流通服務平臺建置計畫\00-專案管理\創代科技_logo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458529"/>
            <a:ext cx="289470" cy="2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0D3B9-00DF-4D4A-8D67-B0A7EDEE8E1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5631" cy="647973"/>
          </a:xfrm>
          <a:prstGeom prst="rect">
            <a:avLst/>
          </a:prstGeom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pic>
        <p:nvPicPr>
          <p:cNvPr id="5" name="圖片 4" descr="資拓宏宇企業識別(彩色+橫排+全名+繁中+英文)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6459073"/>
            <a:ext cx="504056" cy="28892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6"/>
          <a:stretch/>
        </p:blipFill>
        <p:spPr bwMode="auto">
          <a:xfrm>
            <a:off x="8576065" y="6439207"/>
            <a:ext cx="316415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:\02-專案計畫\D151303_交通部公共運輸整合資訊流通服務平臺建置計畫\00-專案管理\創代科技_logo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458529"/>
            <a:ext cx="289470" cy="2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4AC1B-9444-49D9-A041-517902DF51F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6" name="圖片 5" descr="資拓宏宇企業識別(彩色+橫排+全名+繁中+英文)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6459073"/>
            <a:ext cx="504056" cy="288926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6"/>
          <a:stretch/>
        </p:blipFill>
        <p:spPr bwMode="auto">
          <a:xfrm>
            <a:off x="8576065" y="6439207"/>
            <a:ext cx="316415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:\02-專案計畫\D151303_交通部公共運輸整合資訊流通服務平臺建置計畫\00-專案管理\創代科技_logo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458529"/>
            <a:ext cx="289470" cy="2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0E85-875D-4404-ABAD-ACC7572E603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6" name="圖片 5" descr="資拓宏宇企業識別(彩色+橫排+全名+繁中+英文)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6459073"/>
            <a:ext cx="504056" cy="288926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6"/>
          <a:stretch/>
        </p:blipFill>
        <p:spPr bwMode="auto">
          <a:xfrm>
            <a:off x="8576065" y="6439207"/>
            <a:ext cx="316415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:\02-專案計畫\D151303_交通部公共運輸整合資訊流通服務平臺建置計畫\00-專案管理\創代科技_logo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458529"/>
            <a:ext cx="289470" cy="2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48779"/>
            <a:ext cx="8425631" cy="64797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83138-89EE-486B-B293-73DC9E5C60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5" name="圖片 4" descr="資拓宏宇企業識別(彩色+橫排+全名+繁中+英文)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6459073"/>
            <a:ext cx="504056" cy="288926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6"/>
          <a:stretch/>
        </p:blipFill>
        <p:spPr bwMode="auto">
          <a:xfrm>
            <a:off x="8576065" y="6439207"/>
            <a:ext cx="316415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:\02-專案計畫\D151303_交通部公共運輸整合資訊流通服務平臺建置計畫\00-專案管理\創代科技_logo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458529"/>
            <a:ext cx="289470" cy="2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40768"/>
            <a:ext cx="8424862" cy="496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 </a:t>
            </a:r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 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3968" y="6366814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ea typeface="新細明體" pitchFamily="18" charset="-120"/>
              </a:defRPr>
            </a:lvl1pPr>
          </a:lstStyle>
          <a:p>
            <a:pPr>
              <a:defRPr/>
            </a:pPr>
            <a:fld id="{4170E528-0D5E-4E55-9B88-3FB910DD27D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6" name="標題 1"/>
          <p:cNvSpPr txBox="1">
            <a:spLocks/>
          </p:cNvSpPr>
          <p:nvPr userDrawn="1"/>
        </p:nvSpPr>
        <p:spPr>
          <a:xfrm>
            <a:off x="467544" y="260648"/>
            <a:ext cx="8425631" cy="647973"/>
          </a:xfrm>
          <a:prstGeom prst="rect">
            <a:avLst/>
          </a:prstGeom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9pPr>
          </a:lstStyle>
          <a:p>
            <a:r>
              <a:rPr lang="zh-TW" altLang="en-US" kern="0"/>
              <a:t>按一下以編輯母片標題樣式</a:t>
            </a:r>
            <a:endParaRPr lang="zh-TW" altLang="en-US" kern="0" dirty="0"/>
          </a:p>
        </p:txBody>
      </p:sp>
      <p:pic>
        <p:nvPicPr>
          <p:cNvPr id="7" name="圖片 6" descr="資拓宏宇企業識別(彩色+橫排+全名+繁中+英文).png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4328" y="6459073"/>
            <a:ext cx="504056" cy="288926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076"/>
          <a:stretch/>
        </p:blipFill>
        <p:spPr bwMode="auto">
          <a:xfrm>
            <a:off x="8576065" y="6439207"/>
            <a:ext cx="316415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:\02-專案計畫\D151303_交通部公共運輸整合資訊流通服務平臺建置計畫\00-專案管理\創代科技_logo.jp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6458529"/>
            <a:ext cx="289470" cy="2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0" r:id="rId3"/>
    <p:sldLayoutId id="2147483657" r:id="rId4"/>
    <p:sldLayoutId id="2147483656" r:id="rId5"/>
    <p:sldLayoutId id="2147483655" r:id="rId6"/>
    <p:sldLayoutId id="2147483653" r:id="rId7"/>
    <p:sldLayoutId id="2147483652" r:id="rId8"/>
    <p:sldLayoutId id="2147483651" r:id="rId9"/>
    <p:sldLayoutId id="2147483650" r:id="rId10"/>
    <p:sldLayoutId id="2147483662" r:id="rId11"/>
    <p:sldLayoutId id="214748366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accent1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華康中圓體(P)" pitchFamily="34" charset="-120"/>
          <a:ea typeface="華康中圓體(P)" pitchFamily="34" charset="-120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n"/>
        <a:defRPr kumimoji="1" sz="28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kumimoji="1" sz="24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u"/>
        <a:defRPr kumimoji="1" sz="20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p"/>
        <a:defRPr kumimoji="1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hyperlink" Target="http://en.wikipedia.org/wiki/Uniform_resource_identifier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資拓宏宇企業識別(彩色+橫排+全名+繁中+英文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25" y="6381328"/>
            <a:ext cx="2492691" cy="366671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6397395" y="1556792"/>
            <a:ext cx="2351069" cy="432048"/>
          </a:xfrm>
          <a:prstGeom prst="round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資料標準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771800" y="5765194"/>
            <a:ext cx="3625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中華民國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48" y="6388013"/>
            <a:ext cx="2448272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H:\02-專案計畫\D151303_交通部公共運輸整合資訊流通服務平臺建置計畫\00-專案管理\創代科技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25144"/>
            <a:ext cx="342156" cy="3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011" y="6312677"/>
            <a:ext cx="1925836" cy="45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50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從資料模型出發到資訊應用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lang="en-US" altLang="zh-TW" sz="1600" dirty="0"/>
              <a:t>GTFS-TW</a:t>
            </a:r>
            <a:endParaRPr kumimoji="1" lang="en-US" altLang="zh-TW" sz="1600" dirty="0"/>
          </a:p>
          <a:p>
            <a:r>
              <a:rPr kumimoji="1" lang="en-US" altLang="zh-TW" sz="1600" dirty="0"/>
              <a:t>Google Map Indoor</a:t>
            </a:r>
          </a:p>
          <a:p>
            <a:r>
              <a:rPr kumimoji="1" lang="en-US" altLang="zh-TW" sz="1600" dirty="0"/>
              <a:t>GTFS </a:t>
            </a:r>
            <a:r>
              <a:rPr kumimoji="1" lang="en-US" altLang="zh-TW" sz="1600" dirty="0" err="1"/>
              <a:t>RealTime</a:t>
            </a:r>
            <a:endParaRPr kumimoji="1" lang="zh-TW" altLang="en-US" sz="1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48" y="2697842"/>
            <a:ext cx="2864799" cy="24191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9" y="2697842"/>
            <a:ext cx="5773980" cy="26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85051" y="2823296"/>
            <a:ext cx="8774310" cy="461665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effectLst/>
                <a:latin typeface="Microsoft JhengHei" charset="0"/>
                <a:ea typeface="Microsoft JhengHei" charset="0"/>
                <a:cs typeface="Microsoft JhengHei" charset="0"/>
              </a:rPr>
              <a:t>3.</a:t>
            </a:r>
            <a:r>
              <a:rPr lang="zh-TW" altLang="en-US" sz="2400" dirty="0">
                <a:solidFill>
                  <a:schemeClr val="tx1"/>
                </a:solidFill>
                <a:effectLst/>
                <a:latin typeface="Microsoft JhengHei" charset="0"/>
                <a:ea typeface="Microsoft JhengHei" charset="0"/>
                <a:cs typeface="Microsoft JhengHei" charset="0"/>
              </a:rPr>
              <a:t>台灣交通資訊的範例狀況</a:t>
            </a:r>
            <a:endParaRPr kumimoji="1" lang="zh-TW" altLang="en-US" dirty="0">
              <a:solidFill>
                <a:schemeClr val="tx1"/>
              </a:solidFill>
              <a:effectLst/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293946"/>
            <a:ext cx="8775700" cy="1295400"/>
          </a:xfrm>
        </p:spPr>
        <p:txBody>
          <a:bodyPr/>
          <a:lstStyle/>
          <a:p>
            <a:r>
              <a:rPr kumimoji="1" lang="zh-TW" altLang="en-US" sz="2000" dirty="0"/>
              <a:t>台北市系統獨有的主副路線</a:t>
            </a:r>
          </a:p>
          <a:p>
            <a:r>
              <a:rPr kumimoji="1" lang="zh-TW" altLang="en-US" sz="2000" dirty="0"/>
              <a:t>新北市路線沒有定義方向性，去程</a:t>
            </a:r>
            <a:r>
              <a:rPr kumimoji="1" lang="en-US" altLang="zh-TW" sz="2000" dirty="0"/>
              <a:t>ID1,</a:t>
            </a:r>
            <a:r>
              <a:rPr kumimoji="1" lang="zh-TW" altLang="en-US" sz="2000" dirty="0"/>
              <a:t>返程</a:t>
            </a:r>
            <a:r>
              <a:rPr kumimoji="1" lang="en-US" altLang="zh-TW" sz="2000" dirty="0"/>
              <a:t>ID2</a:t>
            </a:r>
          </a:p>
          <a:p>
            <a:r>
              <a:rPr lang="en-US" altLang="zh-TW" sz="2000" dirty="0"/>
              <a:t>GTFS</a:t>
            </a:r>
            <a:r>
              <a:rPr lang="zh-TW" altLang="en-US" sz="2000" dirty="0"/>
              <a:t>透過</a:t>
            </a:r>
            <a:r>
              <a:rPr lang="en-US" altLang="zh-TW" sz="2000" dirty="0" err="1"/>
              <a:t>Trip_id</a:t>
            </a:r>
            <a:r>
              <a:rPr lang="zh-TW" altLang="en-US" sz="2000" dirty="0"/>
              <a:t>來組合出</a:t>
            </a:r>
            <a:r>
              <a:rPr lang="en-US" altLang="zh-TW" sz="2000" dirty="0" err="1"/>
              <a:t>Route_id</a:t>
            </a:r>
            <a:r>
              <a:rPr lang="zh-TW" altLang="en-US" sz="2000" dirty="0"/>
              <a:t>的集合</a:t>
            </a:r>
            <a:endParaRPr kumimoji="1" lang="zh-TW" altLang="en-US" sz="20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94759" y="2993255"/>
          <a:ext cx="3712803" cy="220687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519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222">
                <a:tc>
                  <a:txBody>
                    <a:bodyPr/>
                    <a:lstStyle/>
                    <a:p>
                      <a:pPr marL="144145">
                        <a:spcBef>
                          <a:spcPts val="215"/>
                        </a:spcBef>
                        <a:spcAft>
                          <a:spcPts val="0"/>
                        </a:spcAft>
                      </a:pPr>
                      <a:r>
                        <a:rPr lang="en-US" sz="1100" b="1" spc="-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PathDetail.aspx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85"/>
                        </a:lnSpc>
                        <a:spcAft>
                          <a:spcPts val="0"/>
                        </a:spcAft>
                      </a:pPr>
                      <a:r>
                        <a:rPr lang="zh-TW" sz="1100" b="1">
                          <a:effectLst/>
                          <a:latin typeface="Calibri" charset="0"/>
                          <a:ea typeface="Meiryo" charset="-128"/>
                          <a:cs typeface="Meiryo" charset="-128"/>
                        </a:rPr>
                        <a:t>附屬路線與路線對應資訊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222">
                <a:tc>
                  <a:txBody>
                    <a:bodyPr/>
                    <a:lstStyle/>
                    <a:p>
                      <a:pPr marR="2540" algn="ctr">
                        <a:lnSpc>
                          <a:spcPts val="1785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Meiryo" charset="-128"/>
                          <a:ea typeface="新細明體" charset="0"/>
                          <a:cs typeface="Meiryo" charset="-128"/>
                        </a:rPr>
                        <a:t>屬性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785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Meiryo" charset="-128"/>
                          <a:ea typeface="新細明體" charset="0"/>
                          <a:cs typeface="Meiryo" charset="-128"/>
                        </a:rPr>
                        <a:t>說</a:t>
                      </a:r>
                      <a:r>
                        <a:rPr lang="en-US" sz="1100" b="1" spc="195">
                          <a:effectLst/>
                          <a:latin typeface="Meiryo" charset="-128"/>
                          <a:ea typeface="新細明體" charset="0"/>
                          <a:cs typeface="Meiryo" charset="-128"/>
                        </a:rPr>
                        <a:t> </a:t>
                      </a:r>
                      <a:r>
                        <a:rPr lang="en-US" sz="1100" b="1">
                          <a:effectLst/>
                          <a:latin typeface="Meiryo" charset="-128"/>
                          <a:ea typeface="新細明體" charset="0"/>
                          <a:cs typeface="Meiryo" charset="-128"/>
                        </a:rPr>
                        <a:t>明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222">
                <a:tc>
                  <a:txBody>
                    <a:bodyPr/>
                    <a:lstStyle/>
                    <a:p>
                      <a:pPr marL="5842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100" spc="-20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Id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495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主索引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5842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PathAttributeId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525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附屬路線 </a:t>
                      </a:r>
                      <a:r>
                        <a:rPr lang="en-US" sz="1100" spc="-2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ID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222">
                <a:tc>
                  <a:txBody>
                    <a:bodyPr/>
                    <a:lstStyle/>
                    <a:p>
                      <a:pPr marL="5842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StopId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515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站牌 </a:t>
                      </a:r>
                      <a:r>
                        <a:rPr lang="en-US" sz="1100" spc="-2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ID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222">
                <a:tc>
                  <a:txBody>
                    <a:bodyPr/>
                    <a:lstStyle/>
                    <a:p>
                      <a:pPr marL="5842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SequenceNo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495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站序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823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 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  <a:p>
                      <a:pPr marL="58420">
                        <a:spcAft>
                          <a:spcPts val="0"/>
                        </a:spcAft>
                      </a:pPr>
                      <a:r>
                        <a:rPr lang="en-US" sz="1100" spc="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T</a:t>
                      </a:r>
                      <a:r>
                        <a:rPr lang="en-US" sz="1100" spc="-2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y</a:t>
                      </a:r>
                      <a:r>
                        <a:rPr lang="en-US" sz="1100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pe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520"/>
                        </a:lnSpc>
                        <a:spcAft>
                          <a:spcPts val="0"/>
                        </a:spcAft>
                      </a:pPr>
                      <a:r>
                        <a:rPr lang="zh-TW" sz="1100" dirty="0"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類別：</a:t>
                      </a:r>
                      <a:r>
                        <a:rPr lang="en-US" sz="1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r>
                        <a:rPr lang="zh-TW" sz="1100" dirty="0"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：正常</a:t>
                      </a:r>
                      <a:endParaRPr lang="zh-TW" sz="1000" dirty="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  <a:p>
                      <a:pPr marL="62865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CPT</a:t>
                      </a:r>
                      <a:r>
                        <a:rPr lang="zh-TW" sz="1100" dirty="0"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：控制點</a:t>
                      </a:r>
                      <a:r>
                        <a:rPr lang="en-US" sz="1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  <a:endParaRPr lang="zh-TW" sz="1000" dirty="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202">
                <a:tc>
                  <a:txBody>
                    <a:bodyPr/>
                    <a:lstStyle/>
                    <a:p>
                      <a:pPr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 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  <a:p>
                      <a:pPr marL="58420"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TypeAttribute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505"/>
                        </a:lnSpc>
                        <a:spcAft>
                          <a:spcPts val="0"/>
                        </a:spcAft>
                      </a:pPr>
                      <a:r>
                        <a:rPr lang="zh-TW" sz="1100" dirty="0"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類別屬性描述</a:t>
                      </a:r>
                      <a:endParaRPr lang="zh-TW" sz="1000" dirty="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  <a:p>
                      <a:pPr marL="62865">
                        <a:spcBef>
                          <a:spcPts val="230"/>
                        </a:spcBef>
                        <a:spcAft>
                          <a:spcPts val="0"/>
                        </a:spcAft>
                      </a:pPr>
                      <a:r>
                        <a:rPr lang="en-US" sz="1100" spc="-5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lang="zh-TW" sz="1100" spc="-5" dirty="0"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例如控制點時間之描述</a:t>
                      </a:r>
                      <a:r>
                        <a:rPr lang="en-US" sz="1100" spc="-5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  <a:endParaRPr lang="zh-TW" sz="1000" dirty="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94760" y="5277372"/>
          <a:ext cx="3712803" cy="90267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32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0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9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535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11111 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100" u="none" strike="noStrike">
                          <a:effectLst/>
                        </a:rPr>
                        <a:t>藍27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35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11111 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u="none" strike="noStrike">
                          <a:effectLst/>
                        </a:rPr>
                        <a:t>155955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藍</a:t>
                      </a:r>
                      <a:r>
                        <a:rPr lang="en-US" altLang="zh-TW" sz="1100" u="none" strike="noStrike">
                          <a:effectLst/>
                        </a:rPr>
                        <a:t>27(</a:t>
                      </a:r>
                      <a:r>
                        <a:rPr lang="zh-TW" altLang="en-US" sz="1100" u="none" strike="noStrike">
                          <a:effectLst/>
                        </a:rPr>
                        <a:t>不進三總</a:t>
                      </a:r>
                      <a:r>
                        <a:rPr lang="en-US" altLang="zh-TW" sz="1100" u="none" strike="noStrike">
                          <a:effectLst/>
                        </a:rPr>
                        <a:t>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35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11111 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 dirty="0">
                          <a:effectLst/>
                        </a:rPr>
                        <a:t>157692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藍</a:t>
                      </a:r>
                      <a:r>
                        <a:rPr lang="en-US" altLang="zh-TW" sz="1100" u="none" strike="noStrike">
                          <a:effectLst/>
                        </a:rPr>
                        <a:t>27(</a:t>
                      </a:r>
                      <a:r>
                        <a:rPr lang="zh-TW" altLang="en-US" sz="1100" u="none" strike="noStrike">
                          <a:effectLst/>
                        </a:rPr>
                        <a:t>僅往程</a:t>
                      </a:r>
                      <a:r>
                        <a:rPr lang="en-US" altLang="zh-TW" sz="1100" u="none" strike="noStrike">
                          <a:effectLst/>
                        </a:rPr>
                        <a:t>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35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11111 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157693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藍</a:t>
                      </a:r>
                      <a:r>
                        <a:rPr lang="en-US" altLang="zh-TW" sz="1100" u="none" strike="noStrike">
                          <a:effectLst/>
                        </a:rPr>
                        <a:t>27(</a:t>
                      </a:r>
                      <a:r>
                        <a:rPr lang="zh-TW" altLang="en-US" sz="1100" u="none" strike="noStrike">
                          <a:effectLst/>
                        </a:rPr>
                        <a:t>僅返程</a:t>
                      </a:r>
                      <a:r>
                        <a:rPr lang="en-US" altLang="zh-TW" sz="1100" u="none" strike="noStrike">
                          <a:effectLst/>
                        </a:rPr>
                        <a:t>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35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11111 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u="none" strike="noStrike">
                          <a:effectLst/>
                        </a:rPr>
                        <a:t>11111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藍</a:t>
                      </a:r>
                      <a:r>
                        <a:rPr lang="en-US" altLang="zh-TW" sz="1100" u="none" strike="noStrike" dirty="0">
                          <a:effectLst/>
                        </a:rPr>
                        <a:t>27(</a:t>
                      </a:r>
                      <a:r>
                        <a:rPr lang="zh-TW" altLang="en-US" sz="1100" u="none" strike="noStrike" dirty="0">
                          <a:effectLst/>
                        </a:rPr>
                        <a:t>進三總</a:t>
                      </a:r>
                      <a:r>
                        <a:rPr lang="en-US" altLang="zh-TW" sz="1100" u="none" strike="noStrike" dirty="0">
                          <a:effectLst/>
                        </a:rPr>
                        <a:t>)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86" y="3001223"/>
            <a:ext cx="4785761" cy="305364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公車系統問題範例</a:t>
            </a:r>
            <a:r>
              <a:rPr lang="en-US" altLang="zh-TW" dirty="0"/>
              <a:t>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600" dirty="0"/>
              <a:t>除了國道客運外，沒有站間時刻表</a:t>
            </a:r>
          </a:p>
          <a:p>
            <a:r>
              <a:rPr kumimoji="1" lang="zh-TW" altLang="en-US" sz="1600" dirty="0"/>
              <a:t>發車班距紀錄的方式，全國都不太一樣</a:t>
            </a:r>
          </a:p>
          <a:p>
            <a:r>
              <a:rPr kumimoji="1" lang="zh-TW" altLang="en-US" sz="1600" dirty="0"/>
              <a:t>平日，假日，尖峰離峰，還有三峰定義</a:t>
            </a:r>
            <a:endParaRPr kumimoji="1" lang="en-US" altLang="zh-TW" sz="1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7" y="2697842"/>
            <a:ext cx="2091694" cy="344202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537" y="2705810"/>
            <a:ext cx="2481652" cy="352048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37" y="2705810"/>
            <a:ext cx="3692729" cy="2755768"/>
          </a:xfrm>
          <a:prstGeom prst="rect">
            <a:avLst/>
          </a:prstGeom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公車系統問題範例</a:t>
            </a:r>
            <a:r>
              <a:rPr lang="en-US" altLang="zh-TW" dirty="0"/>
              <a:t>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公車系統問題範例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742086"/>
            <a:ext cx="8775700" cy="1295400"/>
          </a:xfrm>
        </p:spPr>
        <p:txBody>
          <a:bodyPr/>
          <a:lstStyle/>
          <a:p>
            <a:r>
              <a:rPr kumimoji="1" lang="zh-TW" altLang="en-US" sz="1800" dirty="0"/>
              <a:t>公車路線類別定義全部都不一樣</a:t>
            </a:r>
          </a:p>
          <a:p>
            <a:r>
              <a:rPr kumimoji="1" lang="zh-TW" altLang="en-US" sz="1800" dirty="0"/>
              <a:t>高鐵接駁，臺灣好行，觀光巴士，免費巴士沒有交集定義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4294967295"/>
          </p:nvPr>
        </p:nvSpPr>
        <p:spPr>
          <a:xfrm>
            <a:off x="0" y="1306373"/>
            <a:ext cx="8775700" cy="719138"/>
          </a:xfrm>
        </p:spPr>
        <p:txBody>
          <a:bodyPr/>
          <a:lstStyle/>
          <a:p>
            <a:r>
              <a:rPr kumimoji="1" lang="zh-TW" altLang="en-US" sz="1800" dirty="0"/>
              <a:t>公車系統問題範例</a:t>
            </a:r>
            <a:r>
              <a:rPr kumimoji="1" lang="en-US" altLang="zh-TW" sz="1800" dirty="0"/>
              <a:t>3</a:t>
            </a:r>
            <a:endParaRPr kumimoji="1" lang="zh-TW" altLang="en-US" sz="1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7" y="2542074"/>
            <a:ext cx="8053754" cy="62132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371" y="3315685"/>
            <a:ext cx="1595256" cy="2800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54" y="3315685"/>
            <a:ext cx="2211678" cy="286412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415" y="3315684"/>
            <a:ext cx="2813538" cy="17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800" dirty="0"/>
              <a:t>如果站牌座標的定義品質不均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"/>
          <a:stretch/>
        </p:blipFill>
        <p:spPr>
          <a:xfrm>
            <a:off x="154827" y="2482200"/>
            <a:ext cx="8630995" cy="340615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171329"/>
            <a:ext cx="1725239" cy="1613147"/>
          </a:xfrm>
          <a:prstGeom prst="rect">
            <a:avLst/>
          </a:prstGeom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公車系統問題範例</a:t>
            </a:r>
            <a:r>
              <a:rPr lang="en-US" altLang="zh-TW" dirty="0"/>
              <a:t>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台鐵系統問題範例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800" dirty="0"/>
              <a:t>鐵路路線是環狀線，上行下行，南上北下，東部幹線，西部幹線</a:t>
            </a:r>
          </a:p>
          <a:p>
            <a:r>
              <a:rPr kumimoji="1" lang="zh-TW" altLang="en-US" sz="1800" dirty="0"/>
              <a:t>台鐵的</a:t>
            </a:r>
            <a:r>
              <a:rPr kumimoji="1" lang="en-US" altLang="zh-TW" sz="1800" dirty="0" err="1"/>
              <a:t>route_id</a:t>
            </a:r>
            <a:r>
              <a:rPr kumimoji="1" lang="zh-TW" altLang="en-US" sz="1800" dirty="0"/>
              <a:t>名詞有定義，但無落地使用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53" y="2522493"/>
            <a:ext cx="5782794" cy="368982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90" y="2564904"/>
            <a:ext cx="2627600" cy="36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台鐵系統問題範例</a:t>
            </a:r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2000" dirty="0"/>
              <a:t>排點系統，</a:t>
            </a:r>
            <a:r>
              <a:rPr kumimoji="1" lang="en-US" altLang="zh-TW" sz="2000" dirty="0"/>
              <a:t>XML</a:t>
            </a:r>
            <a:r>
              <a:rPr kumimoji="1" lang="zh-TW" altLang="en-US" sz="2000" dirty="0"/>
              <a:t>輸出，官網查詢，</a:t>
            </a:r>
            <a:r>
              <a:rPr kumimoji="1" lang="en-US" altLang="zh-TW" sz="2000" dirty="0"/>
              <a:t>APP</a:t>
            </a:r>
            <a:r>
              <a:rPr kumimoji="1" lang="zh-TW" altLang="en-US" sz="2000" dirty="0"/>
              <a:t>的資料並不對稱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11509" b="41043"/>
          <a:stretch/>
        </p:blipFill>
        <p:spPr>
          <a:xfrm>
            <a:off x="1" y="2705720"/>
            <a:ext cx="4134239" cy="277527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6258"/>
          <a:stretch/>
        </p:blipFill>
        <p:spPr>
          <a:xfrm>
            <a:off x="3571706" y="2299029"/>
            <a:ext cx="2043726" cy="3389248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1315023" y="4500381"/>
            <a:ext cx="1947038" cy="248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62"/>
          </a:p>
        </p:txBody>
      </p:sp>
      <p:sp>
        <p:nvSpPr>
          <p:cNvPr id="11" name="橢圓 10"/>
          <p:cNvSpPr/>
          <p:nvPr/>
        </p:nvSpPr>
        <p:spPr>
          <a:xfrm>
            <a:off x="3369647" y="5431842"/>
            <a:ext cx="1947038" cy="248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62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36" y="3301179"/>
            <a:ext cx="2725109" cy="1384948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1315023" y="4824066"/>
            <a:ext cx="1947038" cy="248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62"/>
          </a:p>
        </p:txBody>
      </p:sp>
    </p:spTree>
    <p:extLst>
      <p:ext uri="{BB962C8B-B14F-4D97-AF65-F5344CB8AC3E}">
        <p14:creationId xmlns:p14="http://schemas.microsoft.com/office/powerpoint/2010/main" val="1708302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航空系統問題範例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800" dirty="0">
                <a:latin typeface="Microsoft JhengHei" charset="0"/>
                <a:ea typeface="Microsoft JhengHei" charset="0"/>
                <a:cs typeface="Microsoft JhengHei" charset="0"/>
              </a:rPr>
              <a:t>即便是國際標準</a:t>
            </a:r>
            <a:r>
              <a:rPr kumimoji="1"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FIDS</a:t>
            </a:r>
            <a:r>
              <a:rPr kumimoji="1" lang="zh-TW" altLang="en-US" sz="1800" dirty="0">
                <a:latin typeface="Microsoft JhengHei" charset="0"/>
                <a:ea typeface="Microsoft JhengHei" charset="0"/>
                <a:cs typeface="Microsoft JhengHei" charset="0"/>
              </a:rPr>
              <a:t>，還有進步空間</a:t>
            </a:r>
          </a:p>
          <a:p>
            <a:r>
              <a:rPr kumimoji="1" lang="zh-TW" altLang="en-US" sz="1800" dirty="0">
                <a:latin typeface="Microsoft JhengHei" charset="0"/>
                <a:ea typeface="Microsoft JhengHei" charset="0"/>
                <a:cs typeface="Microsoft JhengHei" charset="0"/>
              </a:rPr>
              <a:t>我國機型</a:t>
            </a:r>
            <a:r>
              <a:rPr kumimoji="1" lang="en-US" altLang="zh-TW" sz="1800" dirty="0">
                <a:latin typeface="Microsoft JhengHei" charset="0"/>
                <a:ea typeface="Microsoft JhengHei" charset="0"/>
                <a:cs typeface="Microsoft JhengHei" charset="0"/>
              </a:rPr>
              <a:t>IATA</a:t>
            </a:r>
            <a:r>
              <a:rPr kumimoji="1" lang="zh-TW" altLang="en-US" sz="1800" dirty="0">
                <a:latin typeface="Microsoft JhengHei" charset="0"/>
                <a:ea typeface="Microsoft JhengHei" charset="0"/>
                <a:cs typeface="Microsoft JhengHei" charset="0"/>
              </a:rPr>
              <a:t>代碼定義無格式化資料交換</a:t>
            </a:r>
          </a:p>
          <a:p>
            <a:r>
              <a:rPr kumimoji="1" lang="zh-TW" altLang="en-US" sz="1800" dirty="0">
                <a:latin typeface="Microsoft JhengHei" charset="0"/>
                <a:ea typeface="Microsoft JhengHei" charset="0"/>
                <a:cs typeface="Microsoft JhengHei" charset="0"/>
              </a:rPr>
              <a:t>中繼機場資料的無效率使用</a:t>
            </a:r>
          </a:p>
          <a:p>
            <a:r>
              <a:rPr kumimoji="1" lang="zh-TW" altLang="en-US" sz="1800" dirty="0">
                <a:latin typeface="Microsoft JhengHei" charset="0"/>
                <a:ea typeface="Microsoft JhengHei" charset="0"/>
                <a:cs typeface="Microsoft JhengHei" charset="0"/>
              </a:rPr>
              <a:t>主要機型與次要機型的無效率使用</a:t>
            </a:r>
          </a:p>
          <a:p>
            <a:endParaRPr kumimoji="1" lang="zh-TW" altLang="en-US" sz="1800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63" y="3887420"/>
            <a:ext cx="8482671" cy="217696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636654"/>
            <a:ext cx="3745111" cy="292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0" y="2556622"/>
            <a:ext cx="2880320" cy="2037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85051" y="2823296"/>
            <a:ext cx="8774310" cy="461665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effectLst/>
                <a:latin typeface="Microsoft JhengHei" charset="0"/>
                <a:ea typeface="Microsoft JhengHei" charset="0"/>
                <a:cs typeface="Microsoft JhengHei" charset="0"/>
              </a:rPr>
              <a:t>4.</a:t>
            </a:r>
            <a:r>
              <a:rPr lang="zh-TW" altLang="en-US" sz="2400" dirty="0">
                <a:solidFill>
                  <a:schemeClr val="tx1"/>
                </a:solidFill>
                <a:effectLst/>
                <a:latin typeface="Microsoft JhengHei" charset="0"/>
                <a:ea typeface="Microsoft JhengHei" charset="0"/>
                <a:cs typeface="Microsoft JhengHei" charset="0"/>
              </a:rPr>
              <a:t>資料模型的克服作法</a:t>
            </a:r>
            <a:endParaRPr kumimoji="1" lang="zh-TW" altLang="en-US" dirty="0">
              <a:solidFill>
                <a:schemeClr val="tx1"/>
              </a:solidFill>
              <a:effectLst/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簡報大綱</a:t>
            </a:r>
          </a:p>
        </p:txBody>
      </p:sp>
      <p:sp>
        <p:nvSpPr>
          <p:cNvPr id="4" name="文字版面配置區 1"/>
          <p:cNvSpPr txBox="1">
            <a:spLocks/>
          </p:cNvSpPr>
          <p:nvPr/>
        </p:nvSpPr>
        <p:spPr>
          <a:xfrm>
            <a:off x="1248923" y="1773634"/>
            <a:ext cx="6646154" cy="54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332308" tIns="42203" rIns="332308" bIns="42203" rtlCol="0" anchor="ctr" anchorCtr="0">
            <a:no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8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1.</a:t>
            </a:r>
            <a:r>
              <a:rPr lang="zh-TW" altLang="en-US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 台灣智慧交通的重要使命</a:t>
            </a:r>
          </a:p>
        </p:txBody>
      </p:sp>
      <p:sp>
        <p:nvSpPr>
          <p:cNvPr id="5" name="文字版面配置區 2"/>
          <p:cNvSpPr txBox="1">
            <a:spLocks/>
          </p:cNvSpPr>
          <p:nvPr/>
        </p:nvSpPr>
        <p:spPr>
          <a:xfrm>
            <a:off x="1248923" y="2529634"/>
            <a:ext cx="6646154" cy="54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332308" tIns="42203" rIns="332308" bIns="42203" rtlCol="0" anchor="ctr" anchorCtr="0">
            <a:no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8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2. Google GTFS</a:t>
            </a:r>
            <a:r>
              <a:rPr lang="zh-TW" altLang="en-US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的關鍵發展</a:t>
            </a:r>
          </a:p>
        </p:txBody>
      </p:sp>
      <p:sp>
        <p:nvSpPr>
          <p:cNvPr id="6" name="文字版面配置區 3"/>
          <p:cNvSpPr txBox="1">
            <a:spLocks/>
          </p:cNvSpPr>
          <p:nvPr/>
        </p:nvSpPr>
        <p:spPr>
          <a:xfrm>
            <a:off x="1248923" y="3285634"/>
            <a:ext cx="6646154" cy="54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332308" tIns="42203" rIns="332308" bIns="42203" rtlCol="0" anchor="ctr" anchorCtr="0">
            <a:no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8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3.</a:t>
            </a:r>
            <a:r>
              <a:rPr lang="zh-TW" altLang="en-US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 台灣交通資訊的範例狀況</a:t>
            </a:r>
          </a:p>
        </p:txBody>
      </p:sp>
      <p:sp>
        <p:nvSpPr>
          <p:cNvPr id="7" name="文字版面配置區 4"/>
          <p:cNvSpPr txBox="1">
            <a:spLocks/>
          </p:cNvSpPr>
          <p:nvPr/>
        </p:nvSpPr>
        <p:spPr>
          <a:xfrm>
            <a:off x="1248923" y="4041634"/>
            <a:ext cx="6646154" cy="54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332308" tIns="42203" rIns="332308" bIns="42203" rtlCol="0" anchor="ctr" anchorCtr="0">
            <a:no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8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4.</a:t>
            </a:r>
            <a:r>
              <a:rPr lang="zh-TW" altLang="en-US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 資料模型的克服作法</a:t>
            </a:r>
          </a:p>
        </p:txBody>
      </p:sp>
      <p:sp>
        <p:nvSpPr>
          <p:cNvPr id="8" name="文字版面配置區 5"/>
          <p:cNvSpPr txBox="1">
            <a:spLocks/>
          </p:cNvSpPr>
          <p:nvPr/>
        </p:nvSpPr>
        <p:spPr>
          <a:xfrm>
            <a:off x="1248923" y="4797634"/>
            <a:ext cx="6646154" cy="5400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332308" tIns="42203" rIns="332308" bIns="42203" rtlCol="0" anchor="ctr" anchorCtr="0">
            <a:noAutofit/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sz="28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l"/>
              <a:defRPr kumimoji="1" sz="24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p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u"/>
              <a:defRPr kumimoji="1">
                <a:solidFill>
                  <a:srgbClr val="292929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5.</a:t>
            </a:r>
            <a:r>
              <a:rPr lang="zh-TW" altLang="en-US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 </a:t>
            </a:r>
            <a:r>
              <a:rPr lang="en-US" altLang="zh-TW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XSD</a:t>
            </a:r>
            <a:r>
              <a:rPr lang="zh-TW" altLang="en-US" sz="2000" kern="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上架與應用機制</a:t>
            </a:r>
          </a:p>
        </p:txBody>
      </p:sp>
    </p:spTree>
    <p:extLst>
      <p:ext uri="{BB962C8B-B14F-4D97-AF65-F5344CB8AC3E}">
        <p14:creationId xmlns:p14="http://schemas.microsoft.com/office/powerpoint/2010/main" val="161787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lang="zh-TW" altLang="en-US" sz="1292" dirty="0"/>
              <a:t>★採用開放授權，讓手上的資料（任何資料格式）可以在網路上取得</a:t>
            </a:r>
            <a:r>
              <a:rPr lang="en-US" altLang="zh-TW" sz="1292" b="1" baseline="30000" dirty="0"/>
              <a:t>1</a:t>
            </a:r>
            <a:endParaRPr lang="zh-TW" altLang="en-US" sz="1292" dirty="0"/>
          </a:p>
          <a:p>
            <a:r>
              <a:rPr lang="zh-TW" altLang="en-US" sz="1292" dirty="0"/>
              <a:t>★★讓這份資料能以結構化的方式取得（例如用 </a:t>
            </a:r>
            <a:r>
              <a:rPr lang="en-US" altLang="zh-TW" sz="1292" dirty="0"/>
              <a:t>Excel </a:t>
            </a:r>
            <a:r>
              <a:rPr lang="zh-TW" altLang="en-US" sz="1292" dirty="0"/>
              <a:t>取代掃描的表格）</a:t>
            </a:r>
            <a:r>
              <a:rPr lang="en-US" altLang="zh-TW" sz="1292" b="1" baseline="30000" dirty="0"/>
              <a:t>2</a:t>
            </a:r>
            <a:endParaRPr lang="zh-TW" altLang="en-US" sz="1292" dirty="0"/>
          </a:p>
          <a:p>
            <a:r>
              <a:rPr lang="zh-TW" altLang="en-US" sz="1292" dirty="0"/>
              <a:t>★★★使用開放格式取代專屬格式（例如用 </a:t>
            </a:r>
            <a:r>
              <a:rPr lang="en-US" altLang="zh-TW" sz="1292" dirty="0"/>
              <a:t>CSV </a:t>
            </a:r>
            <a:r>
              <a:rPr lang="zh-TW" altLang="en-US" sz="1292" dirty="0"/>
              <a:t>取代 </a:t>
            </a:r>
            <a:r>
              <a:rPr lang="en-US" altLang="zh-TW" sz="1292" dirty="0"/>
              <a:t>Excel</a:t>
            </a:r>
            <a:r>
              <a:rPr lang="zh-TW" altLang="en-US" sz="1292" dirty="0"/>
              <a:t>）</a:t>
            </a:r>
            <a:r>
              <a:rPr lang="en-US" altLang="zh-TW" sz="1292" b="1" baseline="30000" dirty="0"/>
              <a:t>3</a:t>
            </a:r>
            <a:endParaRPr lang="zh-TW" altLang="en-US" sz="1292" dirty="0"/>
          </a:p>
          <a:p>
            <a:r>
              <a:rPr lang="zh-TW" altLang="en-US" sz="1292" dirty="0"/>
              <a:t>★★★★使用 </a:t>
            </a:r>
            <a:r>
              <a:rPr lang="zh-TW" altLang="en-US" sz="1292" dirty="0">
                <a:hlinkClick r:id="rId2"/>
              </a:rPr>
              <a:t>固定網址</a:t>
            </a:r>
            <a:r>
              <a:rPr lang="zh-TW" altLang="en-US" sz="1292" dirty="0"/>
              <a:t> 來表示資料，使其它人可以連結到資料在資料網絡中的位置</a:t>
            </a:r>
            <a:r>
              <a:rPr lang="en-US" altLang="zh-TW" sz="1292" b="1" baseline="30000" dirty="0"/>
              <a:t>4</a:t>
            </a:r>
            <a:endParaRPr lang="zh-TW" altLang="en-US" sz="1292" dirty="0"/>
          </a:p>
          <a:p>
            <a:r>
              <a:rPr lang="zh-TW" altLang="en-US" sz="1292" dirty="0"/>
              <a:t>★★★★★鏈結你的資料到其它資料，以提供資料之間的脈絡關係，例如兩份資料間的相等關係（</a:t>
            </a:r>
            <a:r>
              <a:rPr lang="en-US" altLang="zh-TW" sz="1292" dirty="0" err="1"/>
              <a:t>owl:sameAs</a:t>
            </a:r>
            <a:r>
              <a:rPr lang="zh-TW" altLang="en-US" sz="1292" dirty="0"/>
              <a:t>）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023" y="3096656"/>
            <a:ext cx="5849265" cy="338824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2"/>
                </a:solidFill>
              </a:rPr>
              <a:t>重新認識資料模型的定義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819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2"/>
                </a:solidFill>
              </a:rPr>
              <a:t>資料模型 </a:t>
            </a:r>
            <a:r>
              <a:rPr lang="en-US" altLang="zh-TW" dirty="0">
                <a:solidFill>
                  <a:schemeClr val="tx2"/>
                </a:solidFill>
              </a:rPr>
              <a:t>vs </a:t>
            </a:r>
            <a:r>
              <a:rPr lang="zh-TW" altLang="en-US" dirty="0">
                <a:solidFill>
                  <a:schemeClr val="tx2"/>
                </a:solidFill>
              </a:rPr>
              <a:t>標籤</a:t>
            </a:r>
            <a:r>
              <a:rPr lang="en-US" altLang="zh-TW" dirty="0">
                <a:solidFill>
                  <a:schemeClr val="tx2"/>
                </a:solidFill>
              </a:rPr>
              <a:t>API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400" dirty="0"/>
              <a:t>資料模型保留完整的物件屬性</a:t>
            </a:r>
          </a:p>
          <a:p>
            <a:r>
              <a:rPr lang="zh-TW" altLang="en-US" sz="1400" dirty="0"/>
              <a:t>標籤</a:t>
            </a:r>
            <a:r>
              <a:rPr lang="en-US" altLang="zh-TW" sz="1400" dirty="0"/>
              <a:t>API</a:t>
            </a:r>
            <a:r>
              <a:rPr lang="zh-TW" altLang="en-US" sz="1400" dirty="0"/>
              <a:t>使用簡潔的</a:t>
            </a:r>
            <a:r>
              <a:rPr lang="en-US" altLang="zh-TW" sz="1400" dirty="0"/>
              <a:t>ID</a:t>
            </a:r>
            <a:endParaRPr kumimoji="1" lang="zh-TW" altLang="en-US" sz="1400" dirty="0"/>
          </a:p>
          <a:p>
            <a:r>
              <a:rPr kumimoji="1" lang="zh-TW" altLang="en-US" sz="1400" dirty="0"/>
              <a:t>完整性與效率地權衡</a:t>
            </a:r>
          </a:p>
          <a:p>
            <a:r>
              <a:rPr lang="en-US" altLang="zh-TW" sz="1400" dirty="0"/>
              <a:t>OData</a:t>
            </a:r>
            <a:r>
              <a:rPr lang="zh-TW" altLang="en-US" sz="1400" dirty="0"/>
              <a:t>的興起</a:t>
            </a:r>
            <a:endParaRPr kumimoji="1" lang="zh-TW" altLang="en-US" sz="1400" dirty="0"/>
          </a:p>
          <a:p>
            <a:pPr marL="0" indent="0">
              <a:buNone/>
            </a:pPr>
            <a:endParaRPr kumimoji="1" lang="zh-TW" altLang="en-US" sz="1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17" y="1704286"/>
            <a:ext cx="5516921" cy="451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33" y="2977454"/>
            <a:ext cx="2596252" cy="33126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方塊 6"/>
          <p:cNvSpPr txBox="1"/>
          <p:nvPr/>
        </p:nvSpPr>
        <p:spPr>
          <a:xfrm>
            <a:off x="6233723" y="5423068"/>
            <a:ext cx="1129972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77" dirty="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Ｄ</a:t>
            </a:r>
            <a:r>
              <a:rPr kumimoji="1" lang="en-US" altLang="zh-TW" sz="1477" dirty="0" err="1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ataModel</a:t>
            </a:r>
            <a:endParaRPr kumimoji="1" lang="zh-TW" altLang="en-US" sz="1477" dirty="0"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48110" y="5423068"/>
            <a:ext cx="902309" cy="31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77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標籤</a:t>
            </a:r>
            <a:r>
              <a:rPr lang="en-US" altLang="zh-TW" sz="1477" dirty="0">
                <a:latin typeface="Arial" panose="020B0604020202020204" pitchFamily="34" charset="0"/>
                <a:ea typeface="ＭＳ Ｐゴシック" panose="020B0600070205080204" pitchFamily="50" charset="-128"/>
                <a:cs typeface="Arial" panose="020B0604020202020204" pitchFamily="34" charset="0"/>
              </a:rPr>
              <a:t>API</a:t>
            </a:r>
            <a:endParaRPr kumimoji="1" lang="zh-TW" altLang="en-US" sz="1477" dirty="0"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7" y="2431967"/>
            <a:ext cx="8312188" cy="38553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開發出屬於台灣的三層式資料模型架構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400" dirty="0"/>
              <a:t>以</a:t>
            </a:r>
            <a:r>
              <a:rPr kumimoji="1" lang="en-US" altLang="zh-TW" sz="1400" dirty="0"/>
              <a:t>GTFS</a:t>
            </a:r>
            <a:r>
              <a:rPr kumimoji="1" lang="zh-TW" altLang="en-US" sz="1400" dirty="0"/>
              <a:t>技術為基底</a:t>
            </a:r>
          </a:p>
          <a:p>
            <a:r>
              <a:rPr kumimoji="1" lang="zh-TW" altLang="en-US" sz="1400" dirty="0"/>
              <a:t>引入物件導向之父類別概念</a:t>
            </a:r>
          </a:p>
          <a:p>
            <a:r>
              <a:rPr kumimoji="1" lang="zh-TW" altLang="en-US" sz="1400" dirty="0"/>
              <a:t>地方管理者可自行擴充子類別屬性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193" y="437816"/>
            <a:ext cx="993921" cy="993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4218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455" y="603992"/>
            <a:ext cx="3723228" cy="58322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Extension for Local Attributes</a:t>
            </a:r>
            <a:endParaRPr lang="zh-TW" altLang="en-US" sz="24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400" dirty="0"/>
              <a:t>台鐵與高鐵都屬於軌道列車</a:t>
            </a:r>
          </a:p>
          <a:p>
            <a:r>
              <a:rPr kumimoji="1" lang="zh-TW" altLang="en-US" sz="1400" dirty="0"/>
              <a:t>台鐵獨有車種，哺乳車廂，輪椅車廂，或是過夜車站等欄位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27" y="2261510"/>
            <a:ext cx="3760691" cy="2913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4458447"/>
            <a:ext cx="2288519" cy="133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8" y="4604005"/>
            <a:ext cx="2232942" cy="1193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公車系統問題範例</a:t>
            </a:r>
            <a:r>
              <a:rPr lang="en-US" altLang="zh-TW" dirty="0"/>
              <a:t>1</a:t>
            </a:r>
            <a:r>
              <a:rPr lang="zh-TW" altLang="en-US" dirty="0"/>
              <a:t>解法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800" dirty="0"/>
              <a:t>新增</a:t>
            </a:r>
            <a:r>
              <a:rPr kumimoji="1" lang="en-US" altLang="zh-TW" sz="1800" dirty="0" err="1"/>
              <a:t>TripPattern</a:t>
            </a:r>
            <a:r>
              <a:rPr kumimoji="1" lang="zh-TW" altLang="en-US" sz="1800" dirty="0"/>
              <a:t>資料型別</a:t>
            </a:r>
          </a:p>
          <a:p>
            <a:r>
              <a:rPr kumimoji="1" lang="zh-TW" altLang="en-US" sz="1800" dirty="0"/>
              <a:t>定義</a:t>
            </a:r>
            <a:r>
              <a:rPr kumimoji="1" lang="en-US" altLang="zh-TW" sz="1800" dirty="0" err="1"/>
              <a:t>KeyPattern</a:t>
            </a:r>
            <a:r>
              <a:rPr kumimoji="1" lang="en-US" altLang="zh-TW" sz="1800" dirty="0"/>
              <a:t>(</a:t>
            </a:r>
            <a:r>
              <a:rPr kumimoji="1" lang="zh-TW" altLang="en-US" sz="1800" dirty="0"/>
              <a:t>主路線為</a:t>
            </a:r>
            <a:r>
              <a:rPr kumimoji="1" lang="en-US" altLang="zh-TW" sz="1800" dirty="0"/>
              <a:t>1,</a:t>
            </a:r>
            <a:r>
              <a:rPr kumimoji="1" lang="zh-TW" altLang="en-US" sz="1800" dirty="0"/>
              <a:t>附屬路線為</a:t>
            </a:r>
            <a:r>
              <a:rPr lang="en-US" altLang="zh-TW" sz="1800" dirty="0"/>
              <a:t>0)</a:t>
            </a:r>
          </a:p>
          <a:p>
            <a:r>
              <a:rPr kumimoji="1" lang="zh-TW" altLang="en-US" sz="1800" dirty="0"/>
              <a:t>包絡停靠地點資料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84639" y="2897249"/>
          <a:ext cx="3446676" cy="207081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410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015">
                <a:tc>
                  <a:txBody>
                    <a:bodyPr/>
                    <a:lstStyle/>
                    <a:p>
                      <a:pPr marL="144145">
                        <a:spcBef>
                          <a:spcPts val="215"/>
                        </a:spcBef>
                        <a:spcAft>
                          <a:spcPts val="0"/>
                        </a:spcAft>
                      </a:pPr>
                      <a:r>
                        <a:rPr lang="en-US" sz="1100" b="1" spc="-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PathDetail.aspx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785"/>
                        </a:lnSpc>
                        <a:spcAft>
                          <a:spcPts val="0"/>
                        </a:spcAft>
                      </a:pPr>
                      <a:r>
                        <a:rPr lang="zh-TW" sz="1100" b="1">
                          <a:effectLst/>
                          <a:latin typeface="Calibri" charset="0"/>
                          <a:ea typeface="Meiryo" charset="-128"/>
                          <a:cs typeface="Meiryo" charset="-128"/>
                        </a:rPr>
                        <a:t>附屬路線與路線對應資訊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 marR="2540" algn="ctr">
                        <a:lnSpc>
                          <a:spcPts val="1785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Meiryo" charset="-128"/>
                          <a:ea typeface="新細明體" charset="0"/>
                          <a:cs typeface="Meiryo" charset="-128"/>
                        </a:rPr>
                        <a:t>屬性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785"/>
                        </a:lnSpc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Meiryo" charset="-128"/>
                          <a:ea typeface="新細明體" charset="0"/>
                          <a:cs typeface="Meiryo" charset="-128"/>
                        </a:rPr>
                        <a:t>說</a:t>
                      </a:r>
                      <a:r>
                        <a:rPr lang="en-US" sz="1100" b="1" spc="195">
                          <a:effectLst/>
                          <a:latin typeface="Meiryo" charset="-128"/>
                          <a:ea typeface="新細明體" charset="0"/>
                          <a:cs typeface="Meiryo" charset="-128"/>
                        </a:rPr>
                        <a:t> </a:t>
                      </a:r>
                      <a:r>
                        <a:rPr lang="en-US" sz="1100" b="1">
                          <a:effectLst/>
                          <a:latin typeface="Meiryo" charset="-128"/>
                          <a:ea typeface="新細明體" charset="0"/>
                          <a:cs typeface="Meiryo" charset="-128"/>
                        </a:rPr>
                        <a:t>明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175">
                <a:tc>
                  <a:txBody>
                    <a:bodyPr/>
                    <a:lstStyle/>
                    <a:p>
                      <a:pPr marL="5842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100" spc="-20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Id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495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主索引</a:t>
                      </a:r>
                      <a:endParaRPr lang="zh-TW" sz="1000" dirty="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797">
                <a:tc>
                  <a:txBody>
                    <a:bodyPr/>
                    <a:lstStyle/>
                    <a:p>
                      <a:pPr marL="58420">
                        <a:spcBef>
                          <a:spcPts val="205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PathAttributeId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525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附屬路線 </a:t>
                      </a:r>
                      <a:r>
                        <a:rPr lang="en-US" sz="1100" spc="-2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ID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175">
                <a:tc>
                  <a:txBody>
                    <a:bodyPr/>
                    <a:lstStyle/>
                    <a:p>
                      <a:pPr marL="5842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StopId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515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站牌 </a:t>
                      </a:r>
                      <a:r>
                        <a:rPr lang="en-US" sz="1100" spc="-2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ID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175">
                <a:tc>
                  <a:txBody>
                    <a:bodyPr/>
                    <a:lstStyle/>
                    <a:p>
                      <a:pPr marL="5842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SequenceNo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495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站序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324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 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  <a:p>
                      <a:pPr marL="58420">
                        <a:spcAft>
                          <a:spcPts val="0"/>
                        </a:spcAft>
                      </a:pPr>
                      <a:r>
                        <a:rPr lang="en-US" sz="1100" spc="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T</a:t>
                      </a:r>
                      <a:r>
                        <a:rPr lang="en-US" sz="1100" spc="-2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y</a:t>
                      </a:r>
                      <a:r>
                        <a:rPr lang="en-US" sz="1100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pe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520"/>
                        </a:lnSpc>
                        <a:spcAft>
                          <a:spcPts val="0"/>
                        </a:spcAft>
                      </a:pPr>
                      <a:r>
                        <a:rPr lang="zh-TW" sz="1100" dirty="0"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類別：</a:t>
                      </a:r>
                      <a:r>
                        <a:rPr lang="en-US" sz="1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r>
                        <a:rPr lang="zh-TW" sz="1100" dirty="0"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：正常</a:t>
                      </a:r>
                      <a:endParaRPr lang="zh-TW" sz="1000" dirty="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  <a:p>
                      <a:pPr marL="62865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CPT</a:t>
                      </a:r>
                      <a:r>
                        <a:rPr lang="zh-TW" sz="1100" dirty="0"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：控制點</a:t>
                      </a:r>
                      <a:r>
                        <a:rPr lang="en-US" sz="1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  <a:endParaRPr lang="zh-TW" sz="1000" dirty="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973">
                <a:tc>
                  <a:txBody>
                    <a:bodyPr/>
                    <a:lstStyle/>
                    <a:p>
                      <a:pPr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  <a:latin typeface="新細明體" charset="0"/>
                          <a:ea typeface="新細明體" charset="0"/>
                          <a:cs typeface="新細明體" charset="0"/>
                        </a:rPr>
                        <a:t> 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  <a:p>
                      <a:pPr marL="58420">
                        <a:spcAft>
                          <a:spcPts val="0"/>
                        </a:spcAft>
                      </a:pPr>
                      <a:r>
                        <a:rPr lang="en-US" sz="1100" spc="-5">
                          <a:effectLst/>
                          <a:latin typeface="Times New Roman" charset="0"/>
                          <a:ea typeface="新細明體" charset="0"/>
                          <a:cs typeface="Times New Roman" charset="0"/>
                        </a:rPr>
                        <a:t>TypeAttribute</a:t>
                      </a:r>
                      <a:endParaRPr lang="zh-TW" sz="100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1505"/>
                        </a:lnSpc>
                        <a:spcAft>
                          <a:spcPts val="0"/>
                        </a:spcAft>
                      </a:pPr>
                      <a:r>
                        <a:rPr lang="zh-TW" sz="1100" dirty="0"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類別屬性描述</a:t>
                      </a:r>
                      <a:endParaRPr lang="zh-TW" sz="1000" dirty="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  <a:p>
                      <a:pPr marL="62865">
                        <a:spcBef>
                          <a:spcPts val="230"/>
                        </a:spcBef>
                        <a:spcAft>
                          <a:spcPts val="0"/>
                        </a:spcAft>
                      </a:pPr>
                      <a:r>
                        <a:rPr lang="en-US" sz="1100" spc="-5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</a:t>
                      </a:r>
                      <a:r>
                        <a:rPr lang="zh-TW" sz="1100" spc="-5" dirty="0">
                          <a:effectLst/>
                          <a:latin typeface="Calibri" charset="0"/>
                          <a:ea typeface="新細明體" charset="0"/>
                          <a:cs typeface="新細明體" charset="0"/>
                        </a:rPr>
                        <a:t>例如控制點時間之描述</a:t>
                      </a:r>
                      <a:r>
                        <a:rPr lang="en-US" sz="1100" spc="-5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  <a:endParaRPr lang="zh-TW" sz="1000" dirty="0">
                        <a:effectLst/>
                        <a:latin typeface="Calibri" charset="0"/>
                        <a:ea typeface="新細明體" charset="0"/>
                        <a:cs typeface="Times New Roman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84640" y="5099093"/>
          <a:ext cx="3446675" cy="90267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865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535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11111 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s-IS" sz="1100" u="none" strike="noStrike">
                          <a:effectLst/>
                        </a:rPr>
                        <a:t>藍27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35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11111 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u="none" strike="noStrike">
                          <a:effectLst/>
                        </a:rPr>
                        <a:t>155955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藍</a:t>
                      </a:r>
                      <a:r>
                        <a:rPr lang="en-US" altLang="zh-TW" sz="1100" u="none" strike="noStrike">
                          <a:effectLst/>
                        </a:rPr>
                        <a:t>27(</a:t>
                      </a:r>
                      <a:r>
                        <a:rPr lang="zh-TW" altLang="en-US" sz="1100" u="none" strike="noStrike">
                          <a:effectLst/>
                        </a:rPr>
                        <a:t>不進三總</a:t>
                      </a:r>
                      <a:r>
                        <a:rPr lang="en-US" altLang="zh-TW" sz="1100" u="none" strike="noStrike">
                          <a:effectLst/>
                        </a:rPr>
                        <a:t>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35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11111 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 dirty="0">
                          <a:effectLst/>
                        </a:rPr>
                        <a:t>157692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藍</a:t>
                      </a:r>
                      <a:r>
                        <a:rPr lang="en-US" altLang="zh-TW" sz="1100" u="none" strike="noStrike">
                          <a:effectLst/>
                        </a:rPr>
                        <a:t>27(</a:t>
                      </a:r>
                      <a:r>
                        <a:rPr lang="zh-TW" altLang="en-US" sz="1100" u="none" strike="noStrike">
                          <a:effectLst/>
                        </a:rPr>
                        <a:t>僅往程</a:t>
                      </a:r>
                      <a:r>
                        <a:rPr lang="en-US" altLang="zh-TW" sz="1100" u="none" strike="noStrike">
                          <a:effectLst/>
                        </a:rPr>
                        <a:t>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35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11111 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100" u="none" strike="noStrike">
                          <a:effectLst/>
                        </a:rPr>
                        <a:t>157693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>
                          <a:effectLst/>
                        </a:rPr>
                        <a:t>藍</a:t>
                      </a:r>
                      <a:r>
                        <a:rPr lang="en-US" altLang="zh-TW" sz="1100" u="none" strike="noStrike">
                          <a:effectLst/>
                        </a:rPr>
                        <a:t>27(</a:t>
                      </a:r>
                      <a:r>
                        <a:rPr lang="zh-TW" altLang="en-US" sz="1100" u="none" strike="noStrike">
                          <a:effectLst/>
                        </a:rPr>
                        <a:t>僅返程</a:t>
                      </a:r>
                      <a:r>
                        <a:rPr lang="en-US" altLang="zh-TW" sz="1100" u="none" strike="noStrike">
                          <a:effectLst/>
                        </a:rPr>
                        <a:t>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35"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u="none" strike="noStrike">
                          <a:effectLst/>
                        </a:rPr>
                        <a:t>11111 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cs-CZ" sz="1100" u="none" strike="noStrike">
                          <a:effectLst/>
                        </a:rPr>
                        <a:t>11111</a:t>
                      </a:r>
                      <a:endParaRPr lang="cs-CZ" sz="1100" b="0" i="0" u="none" strike="noStrike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u="none" strike="noStrike" dirty="0">
                          <a:effectLst/>
                        </a:rPr>
                        <a:t>藍</a:t>
                      </a:r>
                      <a:r>
                        <a:rPr lang="en-US" altLang="zh-TW" sz="1100" u="none" strike="noStrike" dirty="0">
                          <a:effectLst/>
                        </a:rPr>
                        <a:t>27(</a:t>
                      </a:r>
                      <a:r>
                        <a:rPr lang="zh-TW" altLang="en-US" sz="1100" u="none" strike="noStrike" dirty="0">
                          <a:effectLst/>
                        </a:rPr>
                        <a:t>進三總</a:t>
                      </a:r>
                      <a:r>
                        <a:rPr lang="en-US" altLang="zh-TW" sz="1100" u="none" strike="noStrike" dirty="0">
                          <a:effectLst/>
                        </a:rPr>
                        <a:t>)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0"/>
                      </a:endParaRPr>
                    </a:p>
                  </a:txBody>
                  <a:tcPr marL="11723" marR="11723" marT="117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763" y="2431966"/>
            <a:ext cx="5344010" cy="387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842" y="2069032"/>
            <a:ext cx="4642338" cy="407083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2"/>
                </a:solidFill>
              </a:rPr>
              <a:t>公車系統問題範例</a:t>
            </a:r>
            <a:r>
              <a:rPr lang="en-US" altLang="zh-TW" dirty="0">
                <a:solidFill>
                  <a:schemeClr val="tx2"/>
                </a:solidFill>
              </a:rPr>
              <a:t>2</a:t>
            </a:r>
            <a:r>
              <a:rPr lang="zh-TW" altLang="en-US" dirty="0">
                <a:solidFill>
                  <a:schemeClr val="tx2"/>
                </a:solidFill>
              </a:rPr>
              <a:t>解法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600" dirty="0"/>
              <a:t>善用</a:t>
            </a:r>
            <a:r>
              <a:rPr kumimoji="1" lang="en-US" altLang="zh-TW" sz="1600" dirty="0"/>
              <a:t>Required/Optional</a:t>
            </a:r>
            <a:r>
              <a:rPr kumimoji="1" lang="zh-TW" altLang="en-US" sz="1600" dirty="0"/>
              <a:t>欄位提高彈性</a:t>
            </a:r>
          </a:p>
          <a:p>
            <a:r>
              <a:rPr kumimoji="1" lang="zh-TW" altLang="en-US" sz="1600" dirty="0"/>
              <a:t>利用開始與結束時間，自由定義尖峰，離峰，還是什麼奇怪峰</a:t>
            </a:r>
          </a:p>
          <a:p>
            <a:r>
              <a:rPr lang="en-US" altLang="zh-TW" sz="1600" dirty="0"/>
              <a:t>30~40</a:t>
            </a:r>
            <a:r>
              <a:rPr lang="zh-TW" altLang="en-US" sz="1600" dirty="0"/>
              <a:t>的寫法，歸納為最小</a:t>
            </a:r>
            <a:r>
              <a:rPr lang="en-US" altLang="zh-TW" sz="1600" dirty="0"/>
              <a:t>/</a:t>
            </a:r>
            <a:r>
              <a:rPr lang="zh-TW" altLang="en-US" sz="1600" dirty="0"/>
              <a:t>最大值</a:t>
            </a:r>
            <a:endParaRPr kumimoji="1" lang="en-US" altLang="zh-TW" sz="1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46" y="2697842"/>
            <a:ext cx="2091694" cy="344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23" y="2439147"/>
            <a:ext cx="2799626" cy="39551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公車系統問題範例</a:t>
            </a:r>
            <a:r>
              <a:rPr lang="en-US" altLang="zh-TW" dirty="0"/>
              <a:t>3</a:t>
            </a:r>
            <a:r>
              <a:rPr lang="zh-TW" altLang="en-US" dirty="0"/>
              <a:t>解法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600" dirty="0"/>
              <a:t>利用資料模型的</a:t>
            </a:r>
            <a:r>
              <a:rPr kumimoji="1" lang="en-US" altLang="zh-TW" sz="1600" dirty="0"/>
              <a:t>1</a:t>
            </a:r>
            <a:r>
              <a:rPr kumimoji="1" lang="is-IS" altLang="zh-TW" sz="1600" dirty="0"/>
              <a:t>…</a:t>
            </a:r>
            <a:r>
              <a:rPr kumimoji="1" lang="zh-TW" altLang="en-US" sz="1600" dirty="0"/>
              <a:t>多型別，進行封裝</a:t>
            </a:r>
          </a:p>
          <a:p>
            <a:r>
              <a:rPr kumimoji="1" lang="zh-TW" altLang="en-US" sz="1600" dirty="0"/>
              <a:t>解決聯營公車的字串無法判讀</a:t>
            </a:r>
          </a:p>
          <a:p>
            <a:r>
              <a:rPr kumimoji="1" lang="zh-TW" altLang="en-US" sz="1600" dirty="0"/>
              <a:t>解決多元路線屬性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537" y="4062922"/>
            <a:ext cx="2843959" cy="233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http://www.tpebus.com.tw/image/3073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77" y="2402666"/>
            <a:ext cx="3106173" cy="15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向右箭號 12"/>
          <p:cNvSpPr/>
          <p:nvPr/>
        </p:nvSpPr>
        <p:spPr>
          <a:xfrm rot="10800000">
            <a:off x="3616030" y="4825502"/>
            <a:ext cx="694642" cy="544224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62"/>
          </a:p>
        </p:txBody>
      </p:sp>
      <p:sp>
        <p:nvSpPr>
          <p:cNvPr id="14" name="向右箭號 13"/>
          <p:cNvSpPr/>
          <p:nvPr/>
        </p:nvSpPr>
        <p:spPr>
          <a:xfrm rot="10800000">
            <a:off x="3616031" y="3095597"/>
            <a:ext cx="694642" cy="544224"/>
          </a:xfrm>
          <a:prstGeom prst="striped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62"/>
          </a:p>
        </p:txBody>
      </p:sp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公車系統問題範例</a:t>
            </a:r>
            <a:r>
              <a:rPr lang="en-US" altLang="zh-TW" dirty="0"/>
              <a:t>4</a:t>
            </a:r>
            <a:r>
              <a:rPr lang="zh-TW" altLang="en-US" dirty="0"/>
              <a:t>解法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600" dirty="0"/>
              <a:t>與地方政府說明狀況，採用協作執行</a:t>
            </a:r>
          </a:p>
          <a:p>
            <a:r>
              <a:rPr kumimoji="1" lang="zh-TW" altLang="en-US" sz="1600" dirty="0"/>
              <a:t>了解整體站牌登記的作業程序，調整需求，營運計畫書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870" y="2764311"/>
            <a:ext cx="3490065" cy="341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39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2"/>
                </a:solidFill>
              </a:rPr>
              <a:t>台鐵系統問題範例</a:t>
            </a:r>
            <a:r>
              <a:rPr lang="en-US" altLang="zh-TW" dirty="0">
                <a:solidFill>
                  <a:schemeClr val="tx2"/>
                </a:solidFill>
              </a:rPr>
              <a:t>1</a:t>
            </a:r>
            <a:r>
              <a:rPr lang="zh-TW" altLang="en-US" dirty="0">
                <a:solidFill>
                  <a:schemeClr val="tx2"/>
                </a:solidFill>
              </a:rPr>
              <a:t>解法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600" dirty="0"/>
              <a:t>定義</a:t>
            </a:r>
            <a:r>
              <a:rPr kumimoji="1" lang="en-US" altLang="zh-TW" sz="1600" dirty="0"/>
              <a:t>Route</a:t>
            </a:r>
            <a:r>
              <a:rPr kumimoji="1" lang="zh-TW" altLang="en-US" sz="1600" dirty="0"/>
              <a:t>為</a:t>
            </a:r>
            <a:r>
              <a:rPr kumimoji="1" lang="en-US" altLang="zh-TW" sz="1600" dirty="0"/>
              <a:t>Option</a:t>
            </a:r>
          </a:p>
          <a:p>
            <a:r>
              <a:rPr kumimoji="1" lang="zh-TW" altLang="en-US" sz="1600" dirty="0"/>
              <a:t>定義</a:t>
            </a:r>
            <a:r>
              <a:rPr kumimoji="1" lang="en-US" altLang="zh-TW" sz="1600" dirty="0" err="1"/>
              <a:t>KeyPattern</a:t>
            </a:r>
            <a:r>
              <a:rPr kumimoji="1" lang="zh-TW" altLang="en-US" sz="1600" dirty="0"/>
              <a:t>主要路線，填入山線海線</a:t>
            </a:r>
          </a:p>
          <a:p>
            <a:r>
              <a:rPr kumimoji="1" lang="zh-TW" altLang="en-US" sz="1600" dirty="0"/>
              <a:t>若不是主要路線，可填入集集線或平溪線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74" y="2897249"/>
            <a:ext cx="3501024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27" y="2764311"/>
            <a:ext cx="4018085" cy="33674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88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台鐵系統問題範例</a:t>
            </a:r>
            <a:r>
              <a:rPr lang="en-US" altLang="zh-TW" dirty="0"/>
              <a:t>2</a:t>
            </a:r>
            <a:r>
              <a:rPr lang="zh-TW" altLang="en-US" dirty="0"/>
              <a:t>解法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pPr>
              <a:buFont typeface="Wingdings" charset="2"/>
              <a:buChar char="n"/>
            </a:pPr>
            <a:r>
              <a:rPr kumimoji="1" lang="zh-TW" altLang="en-US" sz="1600" dirty="0"/>
              <a:t>正向發展回饋，先行提供開放資料建議作法</a:t>
            </a:r>
          </a:p>
          <a:p>
            <a:pPr>
              <a:buFont typeface="Wingdings" charset="2"/>
              <a:buChar char="n"/>
            </a:pPr>
            <a:r>
              <a:rPr kumimoji="1" lang="zh-TW" altLang="en-US" sz="1600" dirty="0"/>
              <a:t>待後續單位發展執行上，進行深入討論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3" y="2435184"/>
            <a:ext cx="3071790" cy="3834291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030" y="2435185"/>
            <a:ext cx="3080817" cy="350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11" y="2701403"/>
            <a:ext cx="2524005" cy="133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812" y="4093690"/>
            <a:ext cx="2524004" cy="1377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193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5051" y="2862844"/>
            <a:ext cx="8774310" cy="433196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effectLst/>
                <a:latin typeface="Microsoft JhengHei" charset="0"/>
                <a:ea typeface="Microsoft JhengHei" charset="0"/>
                <a:cs typeface="Microsoft JhengHei" charset="0"/>
              </a:rPr>
              <a:t>1.</a:t>
            </a:r>
            <a:r>
              <a:rPr lang="zh-TW" altLang="en-US" dirty="0">
                <a:solidFill>
                  <a:schemeClr val="tx1"/>
                </a:solidFill>
                <a:effectLst/>
                <a:latin typeface="Microsoft JhengHei" charset="0"/>
                <a:ea typeface="Microsoft JhengHei" charset="0"/>
                <a:cs typeface="Microsoft JhengHei" charset="0"/>
              </a:rPr>
              <a:t> 台灣智慧交通的重要使命</a:t>
            </a:r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2"/>
                </a:solidFill>
              </a:rPr>
              <a:t>航空系統問題範例解法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600" b="1" dirty="0">
                <a:latin typeface="Microsoft JhengHei" charset="0"/>
                <a:ea typeface="Microsoft JhengHei" charset="0"/>
                <a:cs typeface="Microsoft JhengHei" charset="0"/>
              </a:rPr>
              <a:t>定義標準化中繼機場物件</a:t>
            </a:r>
            <a:endParaRPr kumimoji="1" lang="en-US" altLang="zh-TW" sz="1600" b="1" dirty="0">
              <a:latin typeface="Microsoft JhengHei" charset="0"/>
              <a:ea typeface="Microsoft JhengHei" charset="0"/>
              <a:cs typeface="Microsoft JhengHei" charset="0"/>
            </a:endParaRPr>
          </a:p>
          <a:p>
            <a:r>
              <a:rPr kumimoji="1" lang="zh-TW" altLang="en-US" sz="1600" b="1" dirty="0">
                <a:latin typeface="Microsoft JhengHei" charset="0"/>
                <a:ea typeface="Microsoft JhengHei" charset="0"/>
                <a:cs typeface="Microsoft JhengHei" charset="0"/>
              </a:rPr>
              <a:t>定義標準化服務機型物件</a:t>
            </a:r>
          </a:p>
          <a:p>
            <a:r>
              <a:rPr kumimoji="1" lang="zh-TW" altLang="en-US" sz="1600" b="1" dirty="0">
                <a:latin typeface="Microsoft JhengHei" charset="0"/>
                <a:ea typeface="Microsoft JhengHei" charset="0"/>
                <a:cs typeface="Microsoft JhengHei" charset="0"/>
              </a:rPr>
              <a:t>徹底利用</a:t>
            </a:r>
            <a:r>
              <a:rPr kumimoji="1" lang="en-US" altLang="zh-TW" sz="1600" b="1" dirty="0">
                <a:latin typeface="Microsoft JhengHei" charset="0"/>
                <a:ea typeface="Microsoft JhengHei" charset="0"/>
                <a:cs typeface="Microsoft JhengHei" charset="0"/>
              </a:rPr>
              <a:t>Data Model</a:t>
            </a:r>
            <a:r>
              <a:rPr kumimoji="1" lang="zh-TW" altLang="en-US" sz="1600" b="1" dirty="0">
                <a:latin typeface="Microsoft JhengHei" charset="0"/>
                <a:ea typeface="Microsoft JhengHei" charset="0"/>
                <a:cs typeface="Microsoft JhengHei" charset="0"/>
              </a:rPr>
              <a:t>資料特性</a:t>
            </a:r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7" y="2697842"/>
            <a:ext cx="2924633" cy="2127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77" y="4856147"/>
            <a:ext cx="3186332" cy="1350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56"/>
          <a:stretch/>
        </p:blipFill>
        <p:spPr bwMode="auto">
          <a:xfrm>
            <a:off x="4319972" y="1412776"/>
            <a:ext cx="3960440" cy="5270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線箭頭接點 5"/>
          <p:cNvCxnSpPr/>
          <p:nvPr/>
        </p:nvCxnSpPr>
        <p:spPr>
          <a:xfrm flipV="1">
            <a:off x="3506409" y="3030187"/>
            <a:ext cx="2793783" cy="5317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 flipV="1">
            <a:off x="3774373" y="3495469"/>
            <a:ext cx="2658757" cy="179466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400" dirty="0">
                <a:solidFill>
                  <a:schemeClr val="tx2"/>
                </a:solidFill>
              </a:rPr>
              <a:t>針對全國性的事件，共用變數進行</a:t>
            </a:r>
            <a:r>
              <a:rPr lang="en-US" altLang="zh-TW" sz="2400" dirty="0" err="1">
                <a:solidFill>
                  <a:schemeClr val="tx2"/>
                </a:solidFill>
              </a:rPr>
              <a:t>Enum</a:t>
            </a:r>
            <a:r>
              <a:rPr lang="zh-TW" altLang="en-US" sz="2400" dirty="0">
                <a:solidFill>
                  <a:schemeClr val="tx2"/>
                </a:solidFill>
              </a:rPr>
              <a:t>定義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600" dirty="0"/>
              <a:t>靜態資料，例如票種代碼，營運單位代碼，營運廠商代碼</a:t>
            </a:r>
          </a:p>
          <a:p>
            <a:r>
              <a:rPr kumimoji="1" lang="zh-TW" altLang="en-US" sz="1600" dirty="0"/>
              <a:t>動態資料，例如路線服務訊息，營運通阻狀態，車次加班</a:t>
            </a:r>
            <a:r>
              <a:rPr kumimoji="1" lang="en-US" altLang="zh-TW" sz="1600" dirty="0"/>
              <a:t>/</a:t>
            </a:r>
            <a:r>
              <a:rPr kumimoji="1" lang="zh-TW" altLang="en-US" sz="1600" dirty="0"/>
              <a:t>取消</a:t>
            </a:r>
          </a:p>
          <a:p>
            <a:r>
              <a:rPr kumimoji="1" lang="zh-TW" altLang="en-US" sz="1600" dirty="0"/>
              <a:t>尚未開放的資料，積極爭取釋放並加值回饋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6" y="3420131"/>
            <a:ext cx="2831777" cy="231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內容版面配置區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63" y="1897645"/>
            <a:ext cx="2136754" cy="38005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490" y="5547211"/>
            <a:ext cx="3489356" cy="10059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t="816"/>
          <a:stretch/>
        </p:blipFill>
        <p:spPr>
          <a:xfrm>
            <a:off x="3109684" y="3420131"/>
            <a:ext cx="2552969" cy="22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14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逐步推向捷運系統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43891" y="1569369"/>
            <a:ext cx="5703859" cy="4967957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38" y="1404291"/>
            <a:ext cx="3182335" cy="2350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767" y="1569369"/>
            <a:ext cx="3408097" cy="3946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39" y="4250922"/>
            <a:ext cx="3122018" cy="2029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5"/>
          <a:srcRect r="22615"/>
          <a:stretch/>
        </p:blipFill>
        <p:spPr>
          <a:xfrm>
            <a:off x="6288709" y="1225120"/>
            <a:ext cx="2685962" cy="2174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綵帶 (向上) 10"/>
          <p:cNvSpPr/>
          <p:nvPr/>
        </p:nvSpPr>
        <p:spPr>
          <a:xfrm>
            <a:off x="2470560" y="5109611"/>
            <a:ext cx="4419600" cy="1682078"/>
          </a:xfrm>
          <a:prstGeom prst="ribbon2">
            <a:avLst>
              <a:gd name="adj1" fmla="val 16667"/>
              <a:gd name="adj2" fmla="val 7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zh-TW" altLang="en-US" sz="1600" dirty="0">
                <a:latin typeface="Microsoft JhengHei" charset="0"/>
                <a:ea typeface="Microsoft JhengHei" charset="0"/>
                <a:cs typeface="Microsoft JhengHei" charset="0"/>
              </a:rPr>
              <a:t>未開放相關資料</a:t>
            </a:r>
          </a:p>
          <a:p>
            <a:pPr marL="285750" indent="-285750">
              <a:buFont typeface="Arial" charset="0"/>
              <a:buChar char="•"/>
            </a:pPr>
            <a:r>
              <a:rPr lang="zh-TW" altLang="en-US" sz="1600" dirty="0">
                <a:latin typeface="Microsoft JhengHei" charset="0"/>
                <a:ea typeface="Microsoft JhengHei" charset="0"/>
                <a:cs typeface="Microsoft JhengHei" charset="0"/>
              </a:rPr>
              <a:t>提供出口對公車，腳踏車，公有停車場資料</a:t>
            </a:r>
          </a:p>
        </p:txBody>
      </p:sp>
      <p:sp>
        <p:nvSpPr>
          <p:cNvPr id="14" name="雲朵形圖說文字 13"/>
          <p:cNvSpPr/>
          <p:nvPr/>
        </p:nvSpPr>
        <p:spPr>
          <a:xfrm>
            <a:off x="1122833" y="2835551"/>
            <a:ext cx="2441724" cy="1130186"/>
          </a:xfrm>
          <a:prstGeom prst="cloudCallout">
            <a:avLst>
              <a:gd name="adj1" fmla="val 59908"/>
              <a:gd name="adj2" fmla="val -1138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公車資訊</a:t>
            </a:r>
          </a:p>
          <a:p>
            <a:pPr algn="ctr"/>
            <a:r>
              <a:rPr lang="zh-TW" altLang="en-US" sz="160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預估到站時間</a:t>
            </a:r>
          </a:p>
          <a:p>
            <a:pPr algn="ctr"/>
            <a:r>
              <a:rPr lang="zh-TW" altLang="en-US" sz="160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格式複雜</a:t>
            </a:r>
          </a:p>
        </p:txBody>
      </p:sp>
      <p:sp>
        <p:nvSpPr>
          <p:cNvPr id="15" name="雲朵形圖說文字 14"/>
          <p:cNvSpPr/>
          <p:nvPr/>
        </p:nvSpPr>
        <p:spPr>
          <a:xfrm>
            <a:off x="6482881" y="3980217"/>
            <a:ext cx="2491790" cy="1231339"/>
          </a:xfrm>
          <a:prstGeom prst="cloudCallout">
            <a:avLst>
              <a:gd name="adj1" fmla="val 4500"/>
              <a:gd name="adj2" fmla="val -12294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停車場資料</a:t>
            </a:r>
          </a:p>
          <a:p>
            <a:pPr algn="ctr"/>
            <a:r>
              <a:rPr lang="zh-TW" altLang="en-US" sz="1400" dirty="0">
                <a:solidFill>
                  <a:schemeClr val="tx1"/>
                </a:solidFill>
                <a:latin typeface="Microsoft JhengHei" charset="0"/>
                <a:ea typeface="Microsoft JhengHei" charset="0"/>
                <a:cs typeface="Microsoft JhengHei" charset="0"/>
              </a:rPr>
              <a:t>缺乏座標，即時剩餘車位訊息</a:t>
            </a:r>
          </a:p>
        </p:txBody>
      </p:sp>
    </p:spTree>
    <p:extLst>
      <p:ext uri="{BB962C8B-B14F-4D97-AF65-F5344CB8AC3E}">
        <p14:creationId xmlns:p14="http://schemas.microsoft.com/office/powerpoint/2010/main" val="1527793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593" y="1340770"/>
            <a:ext cx="4496135" cy="51870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3" y="2528302"/>
            <a:ext cx="4469463" cy="376153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採用協作建議的做法處理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sz="2000" dirty="0"/>
              <a:t>先定義出口物件</a:t>
            </a:r>
          </a:p>
          <a:p>
            <a:r>
              <a:rPr kumimoji="1" lang="zh-TW" altLang="en-US" sz="2000" dirty="0"/>
              <a:t>使用</a:t>
            </a:r>
            <a:r>
              <a:rPr kumimoji="1" lang="en-US" altLang="zh-TW" sz="2000" dirty="0"/>
              <a:t>XML</a:t>
            </a:r>
            <a:r>
              <a:rPr kumimoji="1" lang="zh-TW" altLang="en-US" sz="2000" dirty="0"/>
              <a:t>技術介接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33</a:t>
            </a:fld>
            <a:endParaRPr lang="en-US" alt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750627" y="4039737"/>
            <a:ext cx="1269242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1800" dirty="0">
                <a:latin typeface="Microsoft JhengHei" charset="0"/>
                <a:ea typeface="Microsoft JhengHei" charset="0"/>
                <a:cs typeface="Microsoft JhengHei" charset="0"/>
              </a:rPr>
              <a:t>空間描述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857056" y="4023822"/>
            <a:ext cx="143926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1800" dirty="0">
                <a:latin typeface="Microsoft JhengHei" charset="0"/>
                <a:ea typeface="Microsoft JhengHei" charset="0"/>
                <a:cs typeface="Microsoft JhengHei" charset="0"/>
              </a:rPr>
              <a:t>聯通性描述</a:t>
            </a:r>
          </a:p>
        </p:txBody>
      </p:sp>
      <p:sp>
        <p:nvSpPr>
          <p:cNvPr id="6" name="橢圓圖說文字 5"/>
          <p:cNvSpPr/>
          <p:nvPr/>
        </p:nvSpPr>
        <p:spPr>
          <a:xfrm>
            <a:off x="4898045" y="4540448"/>
            <a:ext cx="1357282" cy="928255"/>
          </a:xfrm>
          <a:prstGeom prst="wedgeEllipseCallout">
            <a:avLst>
              <a:gd name="adj1" fmla="val 59287"/>
              <a:gd name="adj2" fmla="val 490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latin typeface="Microsoft JhengHei" charset="0"/>
                <a:ea typeface="Microsoft JhengHei" charset="0"/>
                <a:cs typeface="Microsoft JhengHei" charset="0"/>
              </a:rPr>
              <a:t>URL</a:t>
            </a:r>
          </a:p>
          <a:p>
            <a:pPr algn="ctr"/>
            <a:r>
              <a:rPr kumimoji="1" lang="en-US" altLang="zh-TW" sz="1400" dirty="0">
                <a:latin typeface="Microsoft JhengHei" charset="0"/>
                <a:ea typeface="Microsoft JhengHei" charset="0"/>
                <a:cs typeface="Microsoft JhengHei" charset="0"/>
              </a:rPr>
              <a:t>Or ID</a:t>
            </a:r>
            <a:endParaRPr kumimoji="1" lang="zh-TW" altLang="en-US" sz="1400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0" name="橢圓圖說文字 9"/>
          <p:cNvSpPr/>
          <p:nvPr/>
        </p:nvSpPr>
        <p:spPr>
          <a:xfrm>
            <a:off x="4405746" y="5687776"/>
            <a:ext cx="1800600" cy="931635"/>
          </a:xfrm>
          <a:prstGeom prst="wedgeEllipseCallout">
            <a:avLst>
              <a:gd name="adj1" fmla="val 60768"/>
              <a:gd name="adj2" fmla="val -4754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600">
                <a:latin typeface="Microsoft JhengHei" charset="0"/>
                <a:ea typeface="Microsoft JhengHei" charset="0"/>
                <a:cs typeface="Microsoft JhengHei" charset="0"/>
              </a:rPr>
              <a:t>需額外靜態</a:t>
            </a:r>
            <a:r>
              <a:rPr kumimoji="1" lang="zh-TW" altLang="en-US" sz="1600" dirty="0">
                <a:latin typeface="Microsoft JhengHei" charset="0"/>
                <a:ea typeface="Microsoft JhengHei" charset="0"/>
                <a:cs typeface="Microsoft JhengHei" charset="0"/>
              </a:rPr>
              <a:t>座標資訊</a:t>
            </a:r>
          </a:p>
        </p:txBody>
      </p:sp>
      <p:sp>
        <p:nvSpPr>
          <p:cNvPr id="12" name="左大括弧 11"/>
          <p:cNvSpPr/>
          <p:nvPr/>
        </p:nvSpPr>
        <p:spPr>
          <a:xfrm>
            <a:off x="6503660" y="5098854"/>
            <a:ext cx="277091" cy="971993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277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tx2"/>
                </a:solidFill>
              </a:rPr>
              <a:t>以第三方加值者角度進行規劃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34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7" y="1783517"/>
            <a:ext cx="4218709" cy="43137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676" y="2086177"/>
            <a:ext cx="4535984" cy="3708403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68314" y="1288474"/>
            <a:ext cx="8424862" cy="5020254"/>
          </a:xfrm>
        </p:spPr>
        <p:txBody>
          <a:bodyPr/>
          <a:lstStyle/>
          <a:p>
            <a:r>
              <a:rPr kumimoji="1" lang="zh-TW" altLang="en-US" sz="2000" dirty="0"/>
              <a:t>使用</a:t>
            </a:r>
            <a:r>
              <a:rPr kumimoji="1" lang="en-US" altLang="zh-TW" sz="2000" dirty="0"/>
              <a:t>XML</a:t>
            </a:r>
            <a:r>
              <a:rPr kumimoji="1" lang="zh-TW" altLang="en-US" sz="2000" dirty="0"/>
              <a:t>封裝，可自行擴充飲水機，詢問台位置等文字描述</a:t>
            </a:r>
          </a:p>
        </p:txBody>
      </p:sp>
      <p:sp>
        <p:nvSpPr>
          <p:cNvPr id="3" name="橢圓圖說文字 2"/>
          <p:cNvSpPr/>
          <p:nvPr/>
        </p:nvSpPr>
        <p:spPr>
          <a:xfrm>
            <a:off x="4847626" y="3474560"/>
            <a:ext cx="1219200" cy="931635"/>
          </a:xfrm>
          <a:prstGeom prst="wedgeEllipseCallout">
            <a:avLst>
              <a:gd name="adj1" fmla="val 129167"/>
              <a:gd name="adj2" fmla="val -4308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重點！</a:t>
            </a:r>
          </a:p>
        </p:txBody>
      </p:sp>
      <p:sp>
        <p:nvSpPr>
          <p:cNvPr id="10" name="橢圓圖說文字 9"/>
          <p:cNvSpPr/>
          <p:nvPr/>
        </p:nvSpPr>
        <p:spPr>
          <a:xfrm>
            <a:off x="4687023" y="5246176"/>
            <a:ext cx="2093523" cy="931635"/>
          </a:xfrm>
          <a:prstGeom prst="wedgeEllipseCallout">
            <a:avLst>
              <a:gd name="adj1" fmla="val 70268"/>
              <a:gd name="adj2" fmla="val -4606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600"/>
              <a:t>包含各式導覽圖</a:t>
            </a:r>
            <a:r>
              <a:rPr kumimoji="1" lang="zh-TW" altLang="en-US" sz="1600" dirty="0"/>
              <a:t>，資訊圖</a:t>
            </a:r>
          </a:p>
        </p:txBody>
      </p:sp>
    </p:spTree>
    <p:extLst>
      <p:ext uri="{BB962C8B-B14F-4D97-AF65-F5344CB8AC3E}">
        <p14:creationId xmlns:p14="http://schemas.microsoft.com/office/powerpoint/2010/main" val="5631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85051" y="2823296"/>
            <a:ext cx="8774310" cy="461665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effectLst/>
              </a:rPr>
              <a:t>5.</a:t>
            </a:r>
            <a:r>
              <a:rPr lang="zh-TW" altLang="en-US" dirty="0">
                <a:solidFill>
                  <a:schemeClr val="tx1"/>
                </a:solidFill>
                <a:effectLst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effectLst/>
                <a:latin typeface="Microsoft JhengHei" charset="0"/>
                <a:ea typeface="Microsoft JhengHei" charset="0"/>
                <a:cs typeface="Microsoft JhengHei" charset="0"/>
              </a:rPr>
              <a:t>XSD</a:t>
            </a:r>
            <a:r>
              <a:rPr lang="zh-TW" altLang="en-US" sz="2400" dirty="0">
                <a:solidFill>
                  <a:schemeClr val="tx1"/>
                </a:solidFill>
                <a:effectLst/>
                <a:latin typeface="Microsoft JhengHei" charset="0"/>
                <a:ea typeface="Microsoft JhengHei" charset="0"/>
                <a:cs typeface="Microsoft JhengHei" charset="0"/>
              </a:rPr>
              <a:t>上架與應用機制</a:t>
            </a:r>
            <a:endParaRPr kumimoji="1" lang="zh-TW" alt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6059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推出了國家級</a:t>
            </a:r>
            <a:r>
              <a:rPr lang="en-US" altLang="zh-TW" dirty="0"/>
              <a:t>PTX</a:t>
            </a:r>
            <a:r>
              <a:rPr lang="zh-TW" altLang="en-US" dirty="0"/>
              <a:t>資料交換平台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800" dirty="0"/>
              <a:t>完整的入口網站</a:t>
            </a:r>
          </a:p>
          <a:p>
            <a:r>
              <a:rPr lang="en-US" altLang="zh-TW" sz="1800" dirty="0"/>
              <a:t>http://</a:t>
            </a:r>
            <a:r>
              <a:rPr lang="en-US" altLang="zh-TW" sz="1800" dirty="0" err="1"/>
              <a:t>ptx.transportdata.tw</a:t>
            </a:r>
            <a:r>
              <a:rPr lang="en-US" altLang="zh-TW" sz="1800" dirty="0"/>
              <a:t>/PTX/</a:t>
            </a:r>
            <a:endParaRPr kumimoji="1" lang="zh-TW" altLang="en-US" sz="1800" dirty="0"/>
          </a:p>
        </p:txBody>
      </p:sp>
      <p:pic>
        <p:nvPicPr>
          <p:cNvPr id="6" name="圖片 5"/>
          <p:cNvPicPr/>
          <p:nvPr/>
        </p:nvPicPr>
        <p:blipFill rotWithShape="1">
          <a:blip r:embed="rId2"/>
          <a:srcRect b="23325"/>
          <a:stretch/>
        </p:blipFill>
        <p:spPr bwMode="auto">
          <a:xfrm>
            <a:off x="4904345" y="1677200"/>
            <a:ext cx="3657226" cy="4584786"/>
          </a:xfrm>
          <a:prstGeom prst="rect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86994" y="2697842"/>
            <a:ext cx="4382058" cy="33234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909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國家級</a:t>
            </a:r>
            <a:r>
              <a:rPr lang="en-US" altLang="zh-TW" dirty="0"/>
              <a:t>PTX</a:t>
            </a:r>
            <a:r>
              <a:rPr lang="zh-TW" altLang="en-US" dirty="0"/>
              <a:t>資料交換平台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800" dirty="0"/>
              <a:t>提供資料標準之</a:t>
            </a:r>
            <a:r>
              <a:rPr kumimoji="1" lang="en-US" altLang="zh-TW" sz="1800" dirty="0"/>
              <a:t>XSD</a:t>
            </a:r>
            <a:r>
              <a:rPr kumimoji="1" lang="zh-TW" altLang="en-US" sz="1800" dirty="0"/>
              <a:t>下載</a:t>
            </a:r>
          </a:p>
          <a:p>
            <a:r>
              <a:rPr kumimoji="1" lang="zh-TW" altLang="en-US" sz="1800" dirty="0"/>
              <a:t>線上說明</a:t>
            </a:r>
            <a:r>
              <a:rPr kumimoji="1" lang="en-US" altLang="zh-TW" sz="1800" dirty="0"/>
              <a:t>Document</a:t>
            </a:r>
            <a:endParaRPr kumimoji="1" lang="zh-TW" altLang="en-US" sz="1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45" y="1696776"/>
            <a:ext cx="3931345" cy="39882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4" b="24444"/>
          <a:stretch/>
        </p:blipFill>
        <p:spPr>
          <a:xfrm>
            <a:off x="176256" y="2448818"/>
            <a:ext cx="4395742" cy="22599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83"/>
          <a:stretch/>
        </p:blipFill>
        <p:spPr>
          <a:xfrm>
            <a:off x="783271" y="4811987"/>
            <a:ext cx="2459350" cy="15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58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2"/>
                </a:solidFill>
              </a:rPr>
              <a:t>以</a:t>
            </a:r>
            <a:r>
              <a:rPr lang="en-US" altLang="zh-TW" dirty="0" err="1">
                <a:solidFill>
                  <a:schemeClr val="tx2"/>
                </a:solidFill>
              </a:rPr>
              <a:t>Odata</a:t>
            </a:r>
            <a:r>
              <a:rPr lang="zh-TW" altLang="en-US" dirty="0">
                <a:solidFill>
                  <a:schemeClr val="tx2"/>
                </a:solidFill>
              </a:rPr>
              <a:t>打造加值</a:t>
            </a:r>
            <a:r>
              <a:rPr lang="en-US" altLang="zh-TW" dirty="0">
                <a:solidFill>
                  <a:schemeClr val="tx2"/>
                </a:solidFill>
              </a:rPr>
              <a:t>API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en-US" altLang="zh-TW" sz="1800" dirty="0"/>
              <a:t>OData Swagger</a:t>
            </a:r>
            <a:r>
              <a:rPr kumimoji="1" lang="zh-TW" altLang="en-US" sz="1800" dirty="0"/>
              <a:t>資料交換</a:t>
            </a:r>
          </a:p>
          <a:p>
            <a:r>
              <a:rPr kumimoji="1" lang="en-US" altLang="zh-TW" sz="1800" dirty="0"/>
              <a:t>XML/</a:t>
            </a:r>
            <a:r>
              <a:rPr kumimoji="1" lang="en-US" altLang="zh-TW" sz="1800" dirty="0" err="1"/>
              <a:t>Json</a:t>
            </a:r>
            <a:endParaRPr kumimoji="1" lang="zh-TW" altLang="en-US" sz="1800" dirty="0"/>
          </a:p>
        </p:txBody>
      </p:sp>
      <p:pic>
        <p:nvPicPr>
          <p:cNvPr id="11" name="圖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560544" y="2457725"/>
            <a:ext cx="5108757" cy="35803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58" y="2452464"/>
            <a:ext cx="2976266" cy="35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66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2"/>
                </a:solidFill>
              </a:rPr>
              <a:t>讓我們一起讓這社會更加美好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kumimoji="1" lang="zh-TW" altLang="en-US" sz="1800" dirty="0"/>
              <a:t>以資料透明化的做法，逐步讓台灣往更好的地方進步與邁進</a:t>
            </a:r>
          </a:p>
          <a:p>
            <a:r>
              <a:rPr kumimoji="1" lang="zh-TW" altLang="en-US" sz="1800" dirty="0"/>
              <a:t>做正面的事情，真的很不一樣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9" y="3030187"/>
            <a:ext cx="8313027" cy="31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PTX</a:t>
            </a:r>
            <a:r>
              <a:rPr kumimoji="1" lang="zh-TW" altLang="en-US" dirty="0"/>
              <a:t>系統目標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4294967295"/>
          </p:nvPr>
        </p:nvSpPr>
        <p:spPr>
          <a:xfrm>
            <a:off x="0" y="1557338"/>
            <a:ext cx="8775700" cy="1295400"/>
          </a:xfrm>
        </p:spPr>
        <p:txBody>
          <a:bodyPr/>
          <a:lstStyle/>
          <a:p>
            <a:r>
              <a:rPr lang="zh-TW" altLang="en-US" sz="1600" dirty="0"/>
              <a:t>交通部資料中心進行ＰＴＸ資料交換平台</a:t>
            </a:r>
          </a:p>
          <a:p>
            <a:r>
              <a:rPr lang="zh-TW" altLang="en-US" sz="1600" dirty="0"/>
              <a:t>航空，市區公車，國道客運，台鐵，高鐵，捷運，</a:t>
            </a:r>
            <a:r>
              <a:rPr lang="en-US" altLang="zh-TW" sz="1600" dirty="0" err="1"/>
              <a:t>YouBike</a:t>
            </a:r>
            <a:endParaRPr lang="zh-TW" altLang="en-US" sz="1600" dirty="0"/>
          </a:p>
          <a:p>
            <a:r>
              <a:rPr lang="zh-TW" altLang="en-US" sz="1600" dirty="0"/>
              <a:t>開放式資料結構設計</a:t>
            </a:r>
          </a:p>
          <a:p>
            <a:endParaRPr lang="zh-TW" altLang="en-US" sz="1600" dirty="0"/>
          </a:p>
          <a:p>
            <a:endParaRPr lang="zh-TW" altLang="en-US" sz="1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77" y="2099622"/>
            <a:ext cx="3004310" cy="38995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99" y="3207581"/>
            <a:ext cx="1488352" cy="168367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49" y="4855942"/>
            <a:ext cx="952622" cy="95262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42" y="2730933"/>
            <a:ext cx="1379378" cy="1832274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>
          <a:xfrm>
            <a:off x="3278661" y="5130464"/>
            <a:ext cx="1627123" cy="937070"/>
          </a:xfrm>
          <a:prstGeom prst="stripedRightArrow">
            <a:avLst>
              <a:gd name="adj1" fmla="val 45051"/>
              <a:gd name="adj2" fmla="val 6484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2202" tIns="42202" rIns="42202" bIns="42202" numCol="1" spcCol="38100" rtlCol="0" anchor="ctr">
            <a:spAutoFit/>
          </a:bodyPr>
          <a:lstStyle/>
          <a:p>
            <a:pPr hangingPunct="0"/>
            <a:endParaRPr lang="zh-TW" altLang="en-US" sz="2215">
              <a:solidFill>
                <a:srgbClr val="000000"/>
              </a:solidFill>
              <a:latin typeface="MS Gothic"/>
              <a:ea typeface="MS Gothic"/>
              <a:cs typeface="MS Gothic"/>
              <a:sym typeface="MS Gothic"/>
            </a:endParaRPr>
          </a:p>
        </p:txBody>
      </p:sp>
      <p:sp>
        <p:nvSpPr>
          <p:cNvPr id="13" name="Shape 193"/>
          <p:cNvSpPr/>
          <p:nvPr/>
        </p:nvSpPr>
        <p:spPr>
          <a:xfrm>
            <a:off x="785173" y="4327290"/>
            <a:ext cx="2034516" cy="76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942" tIns="65942" rIns="65942" bIns="65942" anchor="ctr"/>
          <a:lstStyle>
            <a:lvl1pPr defTabSz="584200">
              <a:lnSpc>
                <a:spcPct val="120000"/>
              </a:lnSpc>
              <a:defRPr sz="1000">
                <a:solidFill>
                  <a:srgbClr val="53585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sz="1477" dirty="0"/>
              <a:t>Central government</a:t>
            </a:r>
            <a:endParaRPr sz="1477" dirty="0"/>
          </a:p>
        </p:txBody>
      </p:sp>
      <p:sp>
        <p:nvSpPr>
          <p:cNvPr id="14" name="Shape 193"/>
          <p:cNvSpPr/>
          <p:nvPr/>
        </p:nvSpPr>
        <p:spPr>
          <a:xfrm>
            <a:off x="916210" y="5644866"/>
            <a:ext cx="2034516" cy="76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942" tIns="65942" rIns="65942" bIns="65942" anchor="ctr"/>
          <a:lstStyle>
            <a:lvl1pPr defTabSz="584200">
              <a:lnSpc>
                <a:spcPct val="120000"/>
              </a:lnSpc>
              <a:defRPr sz="1000">
                <a:solidFill>
                  <a:srgbClr val="53585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sz="1477" dirty="0"/>
              <a:t>Local government</a:t>
            </a:r>
            <a:endParaRPr sz="1477" dirty="0"/>
          </a:p>
        </p:txBody>
      </p:sp>
      <p:sp>
        <p:nvSpPr>
          <p:cNvPr id="15" name="Shape 193"/>
          <p:cNvSpPr/>
          <p:nvPr/>
        </p:nvSpPr>
        <p:spPr>
          <a:xfrm>
            <a:off x="6630988" y="5808563"/>
            <a:ext cx="2034516" cy="76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942" tIns="65942" rIns="65942" bIns="65942" anchor="ctr"/>
          <a:lstStyle>
            <a:lvl1pPr defTabSz="584200">
              <a:lnSpc>
                <a:spcPct val="120000"/>
              </a:lnSpc>
              <a:defRPr sz="1000">
                <a:solidFill>
                  <a:srgbClr val="53585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sz="1477"/>
              <a:t>Application</a:t>
            </a:r>
            <a:endParaRPr sz="1477" dirty="0"/>
          </a:p>
        </p:txBody>
      </p:sp>
      <p:sp>
        <p:nvSpPr>
          <p:cNvPr id="16" name="Shape 193"/>
          <p:cNvSpPr/>
          <p:nvPr/>
        </p:nvSpPr>
        <p:spPr>
          <a:xfrm>
            <a:off x="3309080" y="4835089"/>
            <a:ext cx="2034516" cy="76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942" tIns="65942" rIns="65942" bIns="65942" anchor="ctr"/>
          <a:lstStyle>
            <a:lvl1pPr defTabSz="584200">
              <a:lnSpc>
                <a:spcPct val="120000"/>
              </a:lnSpc>
              <a:defRPr sz="1000">
                <a:solidFill>
                  <a:srgbClr val="53585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rPr lang="en-US" sz="1477" dirty="0"/>
              <a:t>Data Warehouse</a:t>
            </a:r>
            <a:endParaRPr sz="1477" dirty="0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72" y="1767277"/>
            <a:ext cx="7397019" cy="4453418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打造全數標準化的資料分享平台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85051" y="2761741"/>
            <a:ext cx="8774310" cy="523220"/>
          </a:xfrm>
        </p:spPr>
        <p:txBody>
          <a:bodyPr/>
          <a:lstStyle/>
          <a:p>
            <a:r>
              <a:rPr lang="en-US" altLang="zh-TW" sz="2800" dirty="0">
                <a:solidFill>
                  <a:schemeClr val="tx1"/>
                </a:solidFill>
                <a:effectLst/>
                <a:latin typeface="Microsoft JhengHei" charset="0"/>
                <a:ea typeface="Microsoft JhengHei" charset="0"/>
                <a:cs typeface="Microsoft JhengHei" charset="0"/>
              </a:rPr>
              <a:t>2.Google GTFS</a:t>
            </a:r>
            <a:r>
              <a:rPr lang="zh-TW" altLang="en-US" sz="2800" dirty="0">
                <a:solidFill>
                  <a:schemeClr val="tx1"/>
                </a:solidFill>
                <a:effectLst/>
                <a:latin typeface="Microsoft JhengHei" charset="0"/>
                <a:ea typeface="Microsoft JhengHei" charset="0"/>
                <a:cs typeface="Microsoft JhengHei" charset="0"/>
              </a:rPr>
              <a:t>的關鍵發展</a:t>
            </a:r>
            <a:endParaRPr kumimoji="1" lang="zh-TW" altLang="en-US" sz="2800" dirty="0">
              <a:solidFill>
                <a:schemeClr val="tx1"/>
              </a:solidFill>
              <a:effectLst/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5" r="62034" b="34581"/>
          <a:stretch/>
        </p:blipFill>
        <p:spPr>
          <a:xfrm>
            <a:off x="2750921" y="2247128"/>
            <a:ext cx="1447914" cy="79762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 GTFS</a:t>
            </a:r>
            <a:r>
              <a:rPr lang="zh-TW" altLang="en-US" dirty="0"/>
              <a:t>的關鍵發展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18954" y="1749355"/>
            <a:ext cx="8775700" cy="1295400"/>
          </a:xfrm>
        </p:spPr>
        <p:txBody>
          <a:bodyPr/>
          <a:lstStyle/>
          <a:p>
            <a:r>
              <a:rPr kumimoji="1" lang="zh-TW" altLang="en-US" sz="1400" dirty="0"/>
              <a:t>利用</a:t>
            </a:r>
            <a:r>
              <a:rPr kumimoji="1" lang="en-US" altLang="zh-TW" sz="1400" dirty="0"/>
              <a:t>Google Map</a:t>
            </a:r>
            <a:r>
              <a:rPr kumimoji="1" lang="zh-TW" altLang="en-US" sz="1400" dirty="0"/>
              <a:t>圖台進行資訊服務</a:t>
            </a:r>
          </a:p>
          <a:p>
            <a:r>
              <a:rPr lang="ro-RO" altLang="zh-TW" sz="1400" dirty="0"/>
              <a:t>Static Public </a:t>
            </a:r>
            <a:r>
              <a:rPr lang="ro-RO" altLang="zh-TW" sz="1400" dirty="0" err="1"/>
              <a:t>Transit</a:t>
            </a:r>
            <a:r>
              <a:rPr lang="ro-RO" altLang="zh-TW" sz="1400" dirty="0"/>
              <a:t> data</a:t>
            </a:r>
          </a:p>
          <a:p>
            <a:r>
              <a:rPr kumimoji="1" lang="ro-RO" altLang="zh-TW" sz="1400" dirty="0"/>
              <a:t>GTFS </a:t>
            </a:r>
            <a:r>
              <a:rPr kumimoji="1" lang="ro-RO" altLang="zh-TW" sz="1400" dirty="0" err="1"/>
              <a:t>RealTime</a:t>
            </a:r>
            <a:endParaRPr kumimoji="1" lang="zh-TW" altLang="en-US" sz="1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4294967295"/>
          </p:nvPr>
        </p:nvSpPr>
        <p:spPr>
          <a:xfrm>
            <a:off x="-5928" y="1331073"/>
            <a:ext cx="8775700" cy="719138"/>
          </a:xfrm>
        </p:spPr>
        <p:txBody>
          <a:bodyPr/>
          <a:lstStyle/>
          <a:p>
            <a:r>
              <a:rPr lang="en-US" altLang="zh-TW" sz="1600" dirty="0"/>
              <a:t>General Transit Feed Specification</a:t>
            </a:r>
            <a:r>
              <a:rPr lang="zh-TW" altLang="en-US" sz="1600" dirty="0"/>
              <a:t> </a:t>
            </a:r>
            <a:r>
              <a:rPr lang="en-US" altLang="zh-TW" sz="1600" dirty="0"/>
              <a:t>(GTFS)</a:t>
            </a:r>
            <a:r>
              <a:rPr lang="zh-TW" altLang="en-US" sz="1600" dirty="0"/>
              <a:t> </a:t>
            </a:r>
            <a:r>
              <a:rPr lang="en-US" altLang="zh-TW" sz="1600" dirty="0"/>
              <a:t>https://</a:t>
            </a:r>
            <a:r>
              <a:rPr lang="en-US" altLang="zh-TW" sz="1600" dirty="0" err="1"/>
              <a:t>developers.google.com</a:t>
            </a:r>
            <a:r>
              <a:rPr lang="en-US" altLang="zh-TW" sz="1600" dirty="0"/>
              <a:t>/transit/</a:t>
            </a:r>
            <a:r>
              <a:rPr lang="en-US" altLang="zh-TW" sz="1600" dirty="0" err="1"/>
              <a:t>gtfs</a:t>
            </a:r>
            <a:r>
              <a:rPr lang="en-US" altLang="zh-TW" sz="1600" dirty="0"/>
              <a:t>/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9" t="18447"/>
          <a:stretch/>
        </p:blipFill>
        <p:spPr>
          <a:xfrm>
            <a:off x="120620" y="3394230"/>
            <a:ext cx="4534871" cy="272522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95" y="1966684"/>
            <a:ext cx="4569116" cy="39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2"/>
                </a:solidFill>
              </a:rPr>
              <a:t>Google GTFS</a:t>
            </a:r>
            <a:r>
              <a:rPr lang="zh-TW" altLang="en-US" dirty="0">
                <a:solidFill>
                  <a:schemeClr val="tx2"/>
                </a:solidFill>
              </a:rPr>
              <a:t>的關鍵發展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4294967295"/>
          </p:nvPr>
        </p:nvSpPr>
        <p:spPr>
          <a:xfrm>
            <a:off x="0" y="1629153"/>
            <a:ext cx="8775700" cy="1295400"/>
          </a:xfrm>
        </p:spPr>
        <p:txBody>
          <a:bodyPr/>
          <a:lstStyle/>
          <a:p>
            <a:r>
              <a:rPr kumimoji="1" lang="zh-TW" altLang="en-US" sz="1600" dirty="0"/>
              <a:t>可以下載到全世界提供的</a:t>
            </a:r>
            <a:r>
              <a:rPr kumimoji="1" lang="en-US" altLang="zh-TW" sz="1600" dirty="0"/>
              <a:t>GTFS</a:t>
            </a:r>
            <a:r>
              <a:rPr kumimoji="1" lang="zh-TW" altLang="en-US" sz="1600" dirty="0"/>
              <a:t>資料，並提供檢核工具</a:t>
            </a:r>
          </a:p>
          <a:p>
            <a:r>
              <a:rPr kumimoji="1" lang="zh-TW" altLang="en-US" sz="1600" dirty="0"/>
              <a:t>判定是否已正式被</a:t>
            </a:r>
            <a:r>
              <a:rPr kumimoji="1" lang="en-US" altLang="zh-TW" sz="1600" dirty="0"/>
              <a:t>Google Map</a:t>
            </a:r>
            <a:r>
              <a:rPr kumimoji="1" lang="zh-TW" altLang="en-US" sz="1600" dirty="0"/>
              <a:t>所使用</a:t>
            </a:r>
          </a:p>
          <a:p>
            <a:r>
              <a:rPr kumimoji="1" lang="zh-TW" altLang="en-US" sz="1600" dirty="0"/>
              <a:t>地區分類，提供單位，提供表格</a:t>
            </a:r>
          </a:p>
          <a:p>
            <a:endParaRPr kumimoji="1" lang="zh-TW" altLang="en-US" sz="16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4294967295"/>
          </p:nvPr>
        </p:nvSpPr>
        <p:spPr>
          <a:xfrm>
            <a:off x="0" y="1263518"/>
            <a:ext cx="8775700" cy="719138"/>
          </a:xfrm>
        </p:spPr>
        <p:txBody>
          <a:bodyPr/>
          <a:lstStyle/>
          <a:p>
            <a:r>
              <a:rPr lang="zh-TW" altLang="en-US" sz="1600" dirty="0"/>
              <a:t>提供開放式資料交換平台 </a:t>
            </a:r>
            <a:r>
              <a:rPr lang="en-US" altLang="zh-TW" sz="1600" dirty="0"/>
              <a:t>http://</a:t>
            </a:r>
            <a:r>
              <a:rPr lang="en-US" altLang="zh-TW" sz="1600" dirty="0" err="1"/>
              <a:t>www.gtfs</a:t>
            </a:r>
            <a:r>
              <a:rPr lang="en-US" altLang="zh-TW" sz="1600" dirty="0"/>
              <a:t>-data-</a:t>
            </a:r>
            <a:r>
              <a:rPr lang="en-US" altLang="zh-TW" sz="1600" dirty="0" err="1"/>
              <a:t>exchange.com</a:t>
            </a:r>
            <a:r>
              <a:rPr lang="en-US" altLang="zh-TW" sz="1600" dirty="0"/>
              <a:t>/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58" y="2781112"/>
            <a:ext cx="3099558" cy="376281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833" y="2774815"/>
            <a:ext cx="3988135" cy="37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2"/>
                </a:solidFill>
              </a:rPr>
              <a:t>Google GTFS</a:t>
            </a:r>
            <a:r>
              <a:rPr lang="zh-TW" altLang="en-US" dirty="0">
                <a:solidFill>
                  <a:schemeClr val="tx2"/>
                </a:solidFill>
              </a:rPr>
              <a:t>的關鍵發展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4294967295"/>
          </p:nvPr>
        </p:nvSpPr>
        <p:spPr>
          <a:xfrm>
            <a:off x="0" y="1378868"/>
            <a:ext cx="8774113" cy="719138"/>
          </a:xfrm>
        </p:spPr>
        <p:txBody>
          <a:bodyPr/>
          <a:lstStyle/>
          <a:p>
            <a:r>
              <a:rPr lang="zh-TW" altLang="en-US" sz="1800" dirty="0"/>
              <a:t>定義</a:t>
            </a:r>
            <a:r>
              <a:rPr lang="en-US" altLang="zh-TW" sz="1800" dirty="0" err="1"/>
              <a:t>FeedInfo</a:t>
            </a:r>
            <a:r>
              <a:rPr lang="zh-TW" altLang="en-US" sz="1800" dirty="0"/>
              <a:t>進行資料版本控制</a:t>
            </a:r>
            <a:endParaRPr lang="en-US" altLang="zh-TW" sz="1800" dirty="0"/>
          </a:p>
        </p:txBody>
      </p:sp>
      <p:sp>
        <p:nvSpPr>
          <p:cNvPr id="4" name="文字版面配置區 3"/>
          <p:cNvSpPr>
            <a:spLocks noGrp="1"/>
          </p:cNvSpPr>
          <p:nvPr>
            <p:ph idx="4294967295"/>
          </p:nvPr>
        </p:nvSpPr>
        <p:spPr>
          <a:xfrm>
            <a:off x="0" y="1839913"/>
            <a:ext cx="9144000" cy="4468812"/>
          </a:xfrm>
        </p:spPr>
        <p:txBody>
          <a:bodyPr/>
          <a:lstStyle/>
          <a:p>
            <a:r>
              <a:rPr kumimoji="1" lang="zh-TW" altLang="en-US" sz="1800" dirty="0"/>
              <a:t>公共運輸資料一定會遇到路線，站牌調度的問題</a:t>
            </a:r>
          </a:p>
          <a:p>
            <a:r>
              <a:rPr kumimoji="1" lang="zh-TW" altLang="en-US" sz="1800" dirty="0"/>
              <a:t>鮮少人能夠真正的對資料版本進行控管</a:t>
            </a:r>
          </a:p>
          <a:p>
            <a:endParaRPr kumimoji="1" lang="zh-TW" altLang="en-US" sz="1800" dirty="0"/>
          </a:p>
          <a:p>
            <a:endParaRPr kumimoji="1" lang="zh-TW" altLang="en-US" sz="18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223" y="3075236"/>
            <a:ext cx="4275725" cy="23264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0" y="2764311"/>
            <a:ext cx="4418265" cy="259228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5" b="92751"/>
          <a:stretch/>
        </p:blipFill>
        <p:spPr>
          <a:xfrm>
            <a:off x="4687779" y="2775805"/>
            <a:ext cx="4337639" cy="18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</p:sld>
</file>

<file path=ppt/theme/theme1.xml><?xml version="1.0" encoding="utf-8"?>
<a:theme xmlns:a="http://schemas.openxmlformats.org/drawingml/2006/main" name="預設簡報設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MS Gothic"/>
        <a:cs typeface=""/>
      </a:majorFont>
      <a:minorFont>
        <a:latin typeface="MS Gothic"/>
        <a:ea typeface="MS Gothic"/>
        <a:cs typeface="華康中黑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13250</TotalTime>
  <Words>1202</Words>
  <Application>Microsoft Office PowerPoint</Application>
  <PresentationFormat>如螢幕大小 (4:3)</PresentationFormat>
  <Paragraphs>217</Paragraphs>
  <Slides>39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4" baseType="lpstr">
      <vt:lpstr>HGP創英角ｺﾞｼｯｸUB</vt:lpstr>
      <vt:lpstr>Hiragino Sans GB W3</vt:lpstr>
      <vt:lpstr>Meiryo</vt:lpstr>
      <vt:lpstr>MS Gothic</vt:lpstr>
      <vt:lpstr>ＭＳ Ｐゴシック</vt:lpstr>
      <vt:lpstr>華康中黑體</vt:lpstr>
      <vt:lpstr>華康中圓體(P)</vt:lpstr>
      <vt:lpstr>微軟正黑體</vt:lpstr>
      <vt:lpstr>微軟正黑體</vt:lpstr>
      <vt:lpstr>新細明體</vt:lpstr>
      <vt:lpstr>Arial</vt:lpstr>
      <vt:lpstr>Calibri</vt:lpstr>
      <vt:lpstr>Times New Roman</vt:lpstr>
      <vt:lpstr>Wingdings</vt:lpstr>
      <vt:lpstr>預設簡報設計</vt:lpstr>
      <vt:lpstr>PowerPoint 簡報</vt:lpstr>
      <vt:lpstr>簡報大綱</vt:lpstr>
      <vt:lpstr>1. 台灣智慧交通的重要使命</vt:lpstr>
      <vt:lpstr>PTX系統目標</vt:lpstr>
      <vt:lpstr>打造全數標準化的資料分享平台</vt:lpstr>
      <vt:lpstr>2.Google GTFS的關鍵發展</vt:lpstr>
      <vt:lpstr>Google GTFS的關鍵發展</vt:lpstr>
      <vt:lpstr>Google GTFS的關鍵發展</vt:lpstr>
      <vt:lpstr>Google GTFS的關鍵發展</vt:lpstr>
      <vt:lpstr>從資料模型出發到資訊應用</vt:lpstr>
      <vt:lpstr>3.台灣交通資訊的範例狀況</vt:lpstr>
      <vt:lpstr>公車系統問題範例1</vt:lpstr>
      <vt:lpstr>公車系統問題範例2</vt:lpstr>
      <vt:lpstr>公車系統問題範例3</vt:lpstr>
      <vt:lpstr>公車系統問題範例4</vt:lpstr>
      <vt:lpstr>台鐵系統問題範例1</vt:lpstr>
      <vt:lpstr>台鐵系統問題範例2</vt:lpstr>
      <vt:lpstr>航空系統問題範例</vt:lpstr>
      <vt:lpstr>4.資料模型的克服作法</vt:lpstr>
      <vt:lpstr>重新認識資料模型的定義</vt:lpstr>
      <vt:lpstr>資料模型 vs 標籤API</vt:lpstr>
      <vt:lpstr>開發出屬於台灣的三層式資料模型架構</vt:lpstr>
      <vt:lpstr>Extension for Local Attributes</vt:lpstr>
      <vt:lpstr>公車系統問題範例1解法</vt:lpstr>
      <vt:lpstr>公車系統問題範例2解法</vt:lpstr>
      <vt:lpstr>公車系統問題範例3解法</vt:lpstr>
      <vt:lpstr>公車系統問題範例4解法</vt:lpstr>
      <vt:lpstr>台鐵系統問題範例1解法</vt:lpstr>
      <vt:lpstr>台鐵系統問題範例2解法</vt:lpstr>
      <vt:lpstr>航空系統問題範例解法</vt:lpstr>
      <vt:lpstr>針對全國性的事件，共用變數進行Enum定義</vt:lpstr>
      <vt:lpstr>逐步推向捷運系統</vt:lpstr>
      <vt:lpstr>採用協作建議的做法處理</vt:lpstr>
      <vt:lpstr>以第三方加值者角度進行規劃</vt:lpstr>
      <vt:lpstr>5. XSD上架與應用機制</vt:lpstr>
      <vt:lpstr>推出了國家級PTX資料交換平台</vt:lpstr>
      <vt:lpstr>國家級PTX資料交換平台</vt:lpstr>
      <vt:lpstr>以Odata打造加值API</vt:lpstr>
      <vt:lpstr>讓我們一起讓這社會更加美好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kao</dc:creator>
  <cp:lastModifiedBy>吳怡潔</cp:lastModifiedBy>
  <cp:revision>3257</cp:revision>
  <cp:lastPrinted>2016-02-18T04:34:36Z</cp:lastPrinted>
  <dcterms:created xsi:type="dcterms:W3CDTF">2007-08-23T09:28:02Z</dcterms:created>
  <dcterms:modified xsi:type="dcterms:W3CDTF">2016-08-08T09:21:33Z</dcterms:modified>
</cp:coreProperties>
</file>